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57" r:id="rId2"/>
    <p:sldId id="280" r:id="rId3"/>
    <p:sldId id="281" r:id="rId4"/>
    <p:sldId id="272" r:id="rId5"/>
    <p:sldId id="273" r:id="rId6"/>
    <p:sldId id="274" r:id="rId7"/>
    <p:sldId id="275" r:id="rId8"/>
    <p:sldId id="276" r:id="rId9"/>
    <p:sldId id="277" r:id="rId10"/>
    <p:sldId id="278" r:id="rId11"/>
    <p:sldId id="282" r:id="rId12"/>
    <p:sldId id="285" r:id="rId13"/>
    <p:sldId id="259" r:id="rId14"/>
    <p:sldId id="264" r:id="rId15"/>
    <p:sldId id="265" r:id="rId16"/>
    <p:sldId id="267" r:id="rId17"/>
    <p:sldId id="263" r:id="rId18"/>
    <p:sldId id="258" r:id="rId19"/>
    <p:sldId id="266" r:id="rId20"/>
    <p:sldId id="260" r:id="rId21"/>
    <p:sldId id="268" r:id="rId22"/>
    <p:sldId id="271" r:id="rId23"/>
    <p:sldId id="269" r:id="rId24"/>
    <p:sldId id="284" r:id="rId25"/>
    <p:sldId id="287" r:id="rId26"/>
    <p:sldId id="288" r:id="rId27"/>
    <p:sldId id="289" r:id="rId28"/>
    <p:sldId id="262" r:id="rId29"/>
  </p:sldIdLst>
  <p:sldSz cx="9144000" cy="6858000" type="screen4x3"/>
  <p:notesSz cx="6858000" cy="9144000"/>
  <p:defaultTextStyle>
    <a:defPPr>
      <a:defRPr lang="nl-NL"/>
    </a:defPPr>
    <a:lvl1pPr algn="l" defTabSz="457200" rtl="0" eaLnBrk="0" fontAlgn="base" hangingPunct="0">
      <a:spcBef>
        <a:spcPct val="0"/>
      </a:spcBef>
      <a:spcAft>
        <a:spcPct val="0"/>
      </a:spcAft>
      <a:defRPr kern="1200">
        <a:solidFill>
          <a:schemeClr val="tx1"/>
        </a:solidFill>
        <a:latin typeface="Calibri"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Calibri"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Calibri"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Calibri"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Calibri" charset="0"/>
        <a:ea typeface="ヒラギノ角ゴ Pro W3" charset="-128"/>
        <a:cs typeface="+mn-cs"/>
      </a:defRPr>
    </a:lvl5pPr>
    <a:lvl6pPr marL="2286000" algn="l" defTabSz="914400" rtl="0" eaLnBrk="1" latinLnBrk="0" hangingPunct="1">
      <a:defRPr kern="1200">
        <a:solidFill>
          <a:schemeClr val="tx1"/>
        </a:solidFill>
        <a:latin typeface="Calibri" charset="0"/>
        <a:ea typeface="ヒラギノ角ゴ Pro W3" charset="-128"/>
        <a:cs typeface="+mn-cs"/>
      </a:defRPr>
    </a:lvl6pPr>
    <a:lvl7pPr marL="2743200" algn="l" defTabSz="914400" rtl="0" eaLnBrk="1" latinLnBrk="0" hangingPunct="1">
      <a:defRPr kern="1200">
        <a:solidFill>
          <a:schemeClr val="tx1"/>
        </a:solidFill>
        <a:latin typeface="Calibri" charset="0"/>
        <a:ea typeface="ヒラギノ角ゴ Pro W3" charset="-128"/>
        <a:cs typeface="+mn-cs"/>
      </a:defRPr>
    </a:lvl7pPr>
    <a:lvl8pPr marL="3200400" algn="l" defTabSz="914400" rtl="0" eaLnBrk="1" latinLnBrk="0" hangingPunct="1">
      <a:defRPr kern="1200">
        <a:solidFill>
          <a:schemeClr val="tx1"/>
        </a:solidFill>
        <a:latin typeface="Calibri" charset="0"/>
        <a:ea typeface="ヒラギノ角ゴ Pro W3" charset="-128"/>
        <a:cs typeface="+mn-cs"/>
      </a:defRPr>
    </a:lvl8pPr>
    <a:lvl9pPr marL="3657600" algn="l" defTabSz="914400" rtl="0" eaLnBrk="1" latinLnBrk="0" hangingPunct="1">
      <a:defRPr kern="1200">
        <a:solidFill>
          <a:schemeClr val="tx1"/>
        </a:solidFill>
        <a:latin typeface="Calibri" charset="0"/>
        <a:ea typeface="ヒラギノ角ゴ Pro W3"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p:restoredTop sz="83401"/>
  </p:normalViewPr>
  <p:slideViewPr>
    <p:cSldViewPr snapToGrid="0" snapToObjects="1">
      <p:cViewPr varScale="1">
        <p:scale>
          <a:sx n="106" d="100"/>
          <a:sy n="106" d="100"/>
        </p:scale>
        <p:origin x="2144" y="16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01" d="100"/>
          <a:sy n="101" d="100"/>
        </p:scale>
        <p:origin x="355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ea typeface="ヒラギノ角ゴ Pro W3" pitchFamily="124" charset="-128"/>
              </a:defRPr>
            </a:lvl1pPr>
          </a:lstStyle>
          <a:p>
            <a:pPr>
              <a:defRPr/>
            </a:pPr>
            <a:fld id="{4DC6314D-3258-6049-B429-8275F3832041}" type="datetimeFigureOut">
              <a:rPr lang="nl-NL" altLang="nl-NL"/>
              <a:pPr>
                <a:defRPr/>
              </a:pPr>
              <a:t>17-10-2023</a:t>
            </a:fld>
            <a:endParaRPr lang="nl-NL" alt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ヒラギノ角ゴ Pro W3" pitchFamily="124" charset="-128"/>
              </a:defRPr>
            </a:lvl1pPr>
          </a:lstStyle>
          <a:p>
            <a:pPr>
              <a:defRPr/>
            </a:pPr>
            <a:fld id="{834CF9D3-4A23-6840-A92C-604DD7AC72EC}" type="slidenum">
              <a:rPr lang="nl-NL" altLang="nl-NL"/>
              <a:pPr>
                <a:defRPr/>
              </a:pPr>
              <a:t>‹#›</a:t>
            </a:fld>
            <a:endParaRPr lang="nl-NL" altLang="nl-NL"/>
          </a:p>
        </p:txBody>
      </p:sp>
    </p:spTree>
    <p:extLst>
      <p:ext uri="{BB962C8B-B14F-4D97-AF65-F5344CB8AC3E}">
        <p14:creationId xmlns:p14="http://schemas.microsoft.com/office/powerpoint/2010/main" val="20278675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ea typeface="ヒラギノ角ゴ Pro W3" pitchFamily="124" charset="-128"/>
              </a:defRPr>
            </a:lvl1pPr>
          </a:lstStyle>
          <a:p>
            <a:pPr>
              <a:defRPr/>
            </a:pPr>
            <a:fld id="{8D66879D-278E-E945-9963-9A3D557C8D6A}" type="datetimeFigureOut">
              <a:rPr lang="nl-NL" altLang="nl-NL"/>
              <a:pPr>
                <a:defRPr/>
              </a:pPr>
              <a:t>17-10-2023</a:t>
            </a:fld>
            <a:endParaRPr lang="nl-NL" alt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ヒラギノ角ゴ Pro W3" pitchFamily="124" charset="-128"/>
              </a:defRPr>
            </a:lvl1pPr>
          </a:lstStyle>
          <a:p>
            <a:pPr>
              <a:defRPr/>
            </a:pPr>
            <a:fld id="{2E05E6B2-A59B-8D41-B301-781237EFA184}" type="slidenum">
              <a:rPr lang="nl-NL" altLang="nl-NL"/>
              <a:pPr>
                <a:defRPr/>
              </a:pPr>
              <a:t>‹#›</a:t>
            </a:fld>
            <a:endParaRPr lang="nl-NL" altLang="nl-NL"/>
          </a:p>
        </p:txBody>
      </p:sp>
    </p:spTree>
    <p:extLst>
      <p:ext uri="{BB962C8B-B14F-4D97-AF65-F5344CB8AC3E}">
        <p14:creationId xmlns:p14="http://schemas.microsoft.com/office/powerpoint/2010/main" val="14616538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2E05E6B2-A59B-8D41-B301-781237EFA184}" type="slidenum">
              <a:rPr lang="nl-NL" altLang="nl-NL" smtClean="0"/>
              <a:pPr>
                <a:defRPr/>
              </a:pPr>
              <a:t>12</a:t>
            </a:fld>
            <a:endParaRPr lang="nl-NL" altLang="nl-NL"/>
          </a:p>
        </p:txBody>
      </p:sp>
    </p:spTree>
    <p:extLst>
      <p:ext uri="{BB962C8B-B14F-4D97-AF65-F5344CB8AC3E}">
        <p14:creationId xmlns:p14="http://schemas.microsoft.com/office/powerpoint/2010/main" val="66901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2E05E6B2-A59B-8D41-B301-781237EFA184}" type="slidenum">
              <a:rPr lang="nl-NL" altLang="nl-NL" smtClean="0"/>
              <a:pPr>
                <a:defRPr/>
              </a:pPr>
              <a:t>15</a:t>
            </a:fld>
            <a:endParaRPr lang="nl-NL" altLang="nl-NL"/>
          </a:p>
        </p:txBody>
      </p:sp>
    </p:spTree>
    <p:extLst>
      <p:ext uri="{BB962C8B-B14F-4D97-AF65-F5344CB8AC3E}">
        <p14:creationId xmlns:p14="http://schemas.microsoft.com/office/powerpoint/2010/main" val="787592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2E05E6B2-A59B-8D41-B301-781237EFA184}" type="slidenum">
              <a:rPr lang="nl-NL" altLang="nl-NL" smtClean="0"/>
              <a:pPr>
                <a:defRPr/>
              </a:pPr>
              <a:t>17</a:t>
            </a:fld>
            <a:endParaRPr lang="nl-NL" altLang="nl-NL"/>
          </a:p>
        </p:txBody>
      </p:sp>
    </p:spTree>
    <p:extLst>
      <p:ext uri="{BB962C8B-B14F-4D97-AF65-F5344CB8AC3E}">
        <p14:creationId xmlns:p14="http://schemas.microsoft.com/office/powerpoint/2010/main" val="399491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2E05E6B2-A59B-8D41-B301-781237EFA184}" type="slidenum">
              <a:rPr lang="nl-NL" altLang="nl-NL" smtClean="0"/>
              <a:pPr>
                <a:defRPr/>
              </a:pPr>
              <a:t>23</a:t>
            </a:fld>
            <a:endParaRPr lang="nl-NL" altLang="nl-NL"/>
          </a:p>
        </p:txBody>
      </p:sp>
    </p:spTree>
    <p:extLst>
      <p:ext uri="{BB962C8B-B14F-4D97-AF65-F5344CB8AC3E}">
        <p14:creationId xmlns:p14="http://schemas.microsoft.com/office/powerpoint/2010/main" val="338779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2E05E6B2-A59B-8D41-B301-781237EFA184}" type="slidenum">
              <a:rPr lang="nl-NL" altLang="nl-NL" smtClean="0"/>
              <a:pPr>
                <a:defRPr/>
              </a:pPr>
              <a:t>24</a:t>
            </a:fld>
            <a:endParaRPr lang="nl-NL" altLang="nl-NL"/>
          </a:p>
        </p:txBody>
      </p:sp>
    </p:spTree>
    <p:extLst>
      <p:ext uri="{BB962C8B-B14F-4D97-AF65-F5344CB8AC3E}">
        <p14:creationId xmlns:p14="http://schemas.microsoft.com/office/powerpoint/2010/main" val="1195199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Variant 1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588"/>
            <a:ext cx="9144000" cy="685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492125" y="363538"/>
            <a:ext cx="20574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1"/>
          <p:cNvSpPr>
            <a:spLocks noGrp="1"/>
          </p:cNvSpPr>
          <p:nvPr>
            <p:ph type="ctrTitle"/>
          </p:nvPr>
        </p:nvSpPr>
        <p:spPr>
          <a:xfrm>
            <a:off x="275488" y="1622418"/>
            <a:ext cx="3593127" cy="1964191"/>
          </a:xfrm>
          <a:prstGeom prst="rect">
            <a:avLst/>
          </a:prstGeom>
        </p:spPr>
        <p:txBody>
          <a:bodyPr anchor="t">
            <a:normAutofit/>
          </a:bodyPr>
          <a:lstStyle>
            <a:lvl1pPr algn="l">
              <a:defRPr sz="3800" b="1" baseline="0">
                <a:solidFill>
                  <a:schemeClr val="bg1"/>
                </a:solidFill>
                <a:latin typeface="Arial"/>
                <a:cs typeface="Arial"/>
              </a:defRPr>
            </a:lvl1pPr>
          </a:lstStyle>
          <a:p>
            <a:r>
              <a:rPr lang="nl-NL"/>
              <a:t>Titelstijl van model bewerken</a:t>
            </a:r>
            <a:endParaRPr lang="nl-NL" dirty="0"/>
          </a:p>
        </p:txBody>
      </p:sp>
      <p:sp>
        <p:nvSpPr>
          <p:cNvPr id="9" name="Subtitel 2"/>
          <p:cNvSpPr>
            <a:spLocks noGrp="1"/>
          </p:cNvSpPr>
          <p:nvPr>
            <p:ph type="subTitle" idx="1"/>
          </p:nvPr>
        </p:nvSpPr>
        <p:spPr>
          <a:xfrm>
            <a:off x="275488" y="3677792"/>
            <a:ext cx="3150256" cy="2704778"/>
          </a:xfrm>
          <a:prstGeom prst="rect">
            <a:avLst/>
          </a:prstGeom>
        </p:spPr>
        <p:txBody>
          <a:bodyPr anchor="t">
            <a:normAutofit/>
          </a:bodyPr>
          <a:lstStyle>
            <a:lvl1pPr marL="0" indent="0" algn="l">
              <a:buNone/>
              <a:defRPr sz="2200" b="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Tree>
    <p:extLst>
      <p:ext uri="{BB962C8B-B14F-4D97-AF65-F5344CB8AC3E}">
        <p14:creationId xmlns:p14="http://schemas.microsoft.com/office/powerpoint/2010/main" val="200794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pagina C Variant 2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el 2"/>
          <p:cNvSpPr>
            <a:spLocks noGrp="1"/>
          </p:cNvSpPr>
          <p:nvPr>
            <p:ph type="subTitle" idx="1"/>
          </p:nvPr>
        </p:nvSpPr>
        <p:spPr>
          <a:xfrm>
            <a:off x="364711" y="695559"/>
            <a:ext cx="6773337" cy="1524006"/>
          </a:xfrm>
          <a:prstGeom prst="rect">
            <a:avLst/>
          </a:prstGeom>
        </p:spPr>
        <p:txBody>
          <a:bodyPr anchor="t">
            <a:normAutofit/>
          </a:bodyPr>
          <a:lstStyle>
            <a:lvl1pPr marL="0" indent="0" algn="l">
              <a:buNone/>
              <a:defRPr sz="20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sp>
        <p:nvSpPr>
          <p:cNvPr id="8" name="Tijdelijke aanduiding voor tekst 2"/>
          <p:cNvSpPr>
            <a:spLocks noGrp="1"/>
          </p:cNvSpPr>
          <p:nvPr>
            <p:ph type="body" sz="quarter" idx="10"/>
          </p:nvPr>
        </p:nvSpPr>
        <p:spPr>
          <a:xfrm>
            <a:off x="597209" y="6480878"/>
            <a:ext cx="1585878" cy="273492"/>
          </a:xfrm>
          <a:prstGeom prst="rect">
            <a:avLst/>
          </a:prstGeom>
        </p:spPr>
        <p:txBody>
          <a:bodyPr vert="horz"/>
          <a:lstStyle>
            <a:lvl1pPr marL="0" indent="0">
              <a:buNone/>
              <a:defRPr sz="1000">
                <a:latin typeface="Arial"/>
                <a:cs typeface="Arial"/>
              </a:defRPr>
            </a:lvl1pPr>
          </a:lstStyle>
          <a:p>
            <a:pPr lvl="0"/>
            <a:r>
              <a:rPr lang="nl-NL"/>
              <a:t>Klik om de tekststijl van het model te bewerken</a:t>
            </a:r>
          </a:p>
        </p:txBody>
      </p:sp>
      <p:sp>
        <p:nvSpPr>
          <p:cNvPr id="5" name="Tijdelijke aanduiding voor dianummer 5"/>
          <p:cNvSpPr>
            <a:spLocks noGrp="1"/>
          </p:cNvSpPr>
          <p:nvPr>
            <p:ph type="sldNum" sz="quarter" idx="11"/>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003A80"/>
                </a:solidFill>
                <a:latin typeface="Arial" panose="020B0604020202020204" pitchFamily="34" charset="0"/>
                <a:ea typeface="ヒラギノ角ゴ Pro W3" pitchFamily="124" charset="-128"/>
                <a:cs typeface="Arial" panose="020B0604020202020204" pitchFamily="34" charset="0"/>
              </a:defRPr>
            </a:lvl1pPr>
          </a:lstStyle>
          <a:p>
            <a:pPr>
              <a:defRPr/>
            </a:pPr>
            <a:fld id="{7058F507-FBDB-EB4D-B522-1F4DAE60C426}" type="slidenum">
              <a:rPr lang="nl-NL" altLang="nl-NL"/>
              <a:pPr>
                <a:defRPr/>
              </a:pPr>
              <a:t>‹#›</a:t>
            </a:fld>
            <a:endParaRPr lang="nl-NL" altLang="nl-NL"/>
          </a:p>
        </p:txBody>
      </p:sp>
    </p:spTree>
    <p:extLst>
      <p:ext uri="{BB962C8B-B14F-4D97-AF65-F5344CB8AC3E}">
        <p14:creationId xmlns:p14="http://schemas.microsoft.com/office/powerpoint/2010/main" val="1195858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pagina C Variant 3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el 2"/>
          <p:cNvSpPr>
            <a:spLocks noGrp="1"/>
          </p:cNvSpPr>
          <p:nvPr>
            <p:ph type="subTitle" idx="1"/>
          </p:nvPr>
        </p:nvSpPr>
        <p:spPr>
          <a:xfrm>
            <a:off x="364712" y="695559"/>
            <a:ext cx="5536556" cy="2521774"/>
          </a:xfrm>
          <a:prstGeom prst="rect">
            <a:avLst/>
          </a:prstGeom>
        </p:spPr>
        <p:txBody>
          <a:bodyPr anchor="t">
            <a:normAutofit/>
          </a:bodyPr>
          <a:lstStyle>
            <a:lvl1pPr marL="0" indent="0" algn="l">
              <a:buNone/>
              <a:defRPr sz="20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9" name="Tijdelijke aanduiding voor tekst 2"/>
          <p:cNvSpPr>
            <a:spLocks noGrp="1"/>
          </p:cNvSpPr>
          <p:nvPr>
            <p:ph type="body" sz="quarter" idx="10"/>
          </p:nvPr>
        </p:nvSpPr>
        <p:spPr>
          <a:xfrm>
            <a:off x="597209" y="6480878"/>
            <a:ext cx="1585878" cy="273492"/>
          </a:xfrm>
          <a:prstGeom prst="rect">
            <a:avLst/>
          </a:prstGeom>
        </p:spPr>
        <p:txBody>
          <a:bodyPr vert="horz"/>
          <a:lstStyle>
            <a:lvl1pPr marL="0" indent="0">
              <a:buNone/>
              <a:defRPr sz="1000">
                <a:solidFill>
                  <a:schemeClr val="bg1"/>
                </a:solidFill>
                <a:latin typeface="Arial"/>
                <a:cs typeface="Arial"/>
              </a:defRPr>
            </a:lvl1pPr>
          </a:lstStyle>
          <a:p>
            <a:pPr lvl="0"/>
            <a:r>
              <a:rPr lang="nl-NL"/>
              <a:t>Klik om de tekststijl van het model te bewerken</a:t>
            </a:r>
          </a:p>
        </p:txBody>
      </p:sp>
      <p:sp>
        <p:nvSpPr>
          <p:cNvPr id="5" name="Tijdelijke aanduiding voor dianummer 5"/>
          <p:cNvSpPr>
            <a:spLocks noGrp="1"/>
          </p:cNvSpPr>
          <p:nvPr>
            <p:ph type="sldNum" sz="quarter" idx="11"/>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FFFFFF"/>
                </a:solidFill>
                <a:latin typeface="Arial" panose="020B0604020202020204" pitchFamily="34" charset="0"/>
                <a:ea typeface="ヒラギノ角ゴ Pro W3" pitchFamily="124" charset="-128"/>
                <a:cs typeface="Arial" panose="020B0604020202020204" pitchFamily="34" charset="0"/>
              </a:defRPr>
            </a:lvl1pPr>
          </a:lstStyle>
          <a:p>
            <a:pPr>
              <a:defRPr/>
            </a:pPr>
            <a:fld id="{6A88B265-A1B3-3F43-BC04-BA7A6E54F1EE}" type="slidenum">
              <a:rPr lang="nl-NL" altLang="nl-NL"/>
              <a:pPr>
                <a:defRPr/>
              </a:pPr>
              <a:t>‹#›</a:t>
            </a:fld>
            <a:endParaRPr lang="nl-NL" altLang="nl-NL"/>
          </a:p>
        </p:txBody>
      </p:sp>
    </p:spTree>
    <p:extLst>
      <p:ext uri="{BB962C8B-B14F-4D97-AF65-F5344CB8AC3E}">
        <p14:creationId xmlns:p14="http://schemas.microsoft.com/office/powerpoint/2010/main" val="491920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pagina C Variant 4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el 2"/>
          <p:cNvSpPr>
            <a:spLocks noGrp="1"/>
          </p:cNvSpPr>
          <p:nvPr>
            <p:ph type="subTitle" idx="1"/>
          </p:nvPr>
        </p:nvSpPr>
        <p:spPr>
          <a:xfrm>
            <a:off x="1401550" y="5012271"/>
            <a:ext cx="6773337" cy="1430866"/>
          </a:xfrm>
          <a:prstGeom prst="rect">
            <a:avLst/>
          </a:prstGeom>
        </p:spPr>
        <p:txBody>
          <a:bodyPr anchor="t">
            <a:normAutofit/>
          </a:bodyPr>
          <a:lstStyle>
            <a:lvl1pPr marL="0" indent="0" algn="l">
              <a:buNone/>
              <a:defRPr sz="20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7" name="Tijdelijke aanduiding voor tekst 2"/>
          <p:cNvSpPr>
            <a:spLocks noGrp="1"/>
          </p:cNvSpPr>
          <p:nvPr>
            <p:ph type="body" sz="quarter" idx="10"/>
          </p:nvPr>
        </p:nvSpPr>
        <p:spPr>
          <a:xfrm>
            <a:off x="597209" y="6480878"/>
            <a:ext cx="1585878" cy="273492"/>
          </a:xfrm>
          <a:prstGeom prst="rect">
            <a:avLst/>
          </a:prstGeom>
        </p:spPr>
        <p:txBody>
          <a:bodyPr vert="horz"/>
          <a:lstStyle>
            <a:lvl1pPr marL="0" indent="0">
              <a:buNone/>
              <a:defRPr sz="1000">
                <a:latin typeface="Arial"/>
                <a:cs typeface="Arial"/>
              </a:defRPr>
            </a:lvl1pPr>
          </a:lstStyle>
          <a:p>
            <a:pPr lvl="0"/>
            <a:r>
              <a:rPr lang="nl-NL"/>
              <a:t>Klik om de tekststijl van het model te bewerken</a:t>
            </a:r>
          </a:p>
        </p:txBody>
      </p:sp>
      <p:sp>
        <p:nvSpPr>
          <p:cNvPr id="5" name="Tijdelijke aanduiding voor dianummer 5"/>
          <p:cNvSpPr>
            <a:spLocks noGrp="1"/>
          </p:cNvSpPr>
          <p:nvPr>
            <p:ph type="sldNum" sz="quarter" idx="11"/>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003A80"/>
                </a:solidFill>
                <a:latin typeface="Arial" panose="020B0604020202020204" pitchFamily="34" charset="0"/>
                <a:ea typeface="ヒラギノ角ゴ Pro W3" pitchFamily="124" charset="-128"/>
                <a:cs typeface="Arial" panose="020B0604020202020204" pitchFamily="34" charset="0"/>
              </a:defRPr>
            </a:lvl1pPr>
          </a:lstStyle>
          <a:p>
            <a:pPr>
              <a:defRPr/>
            </a:pPr>
            <a:fld id="{1C0A2C7E-6FCC-7C43-B343-0E351804893F}" type="slidenum">
              <a:rPr lang="nl-NL" altLang="nl-NL"/>
              <a:pPr>
                <a:defRPr/>
              </a:pPr>
              <a:t>‹#›</a:t>
            </a:fld>
            <a:endParaRPr lang="nl-NL" altLang="nl-NL"/>
          </a:p>
        </p:txBody>
      </p:sp>
    </p:spTree>
    <p:extLst>
      <p:ext uri="{BB962C8B-B14F-4D97-AF65-F5344CB8AC3E}">
        <p14:creationId xmlns:p14="http://schemas.microsoft.com/office/powerpoint/2010/main" val="203844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191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Variant 2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588"/>
            <a:ext cx="9144000" cy="685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484188" y="363538"/>
            <a:ext cx="20574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1"/>
          <p:cNvSpPr>
            <a:spLocks noGrp="1"/>
          </p:cNvSpPr>
          <p:nvPr>
            <p:ph type="ctrTitle"/>
          </p:nvPr>
        </p:nvSpPr>
        <p:spPr>
          <a:xfrm>
            <a:off x="275488" y="1622418"/>
            <a:ext cx="3593127" cy="1964191"/>
          </a:xfrm>
          <a:prstGeom prst="rect">
            <a:avLst/>
          </a:prstGeom>
        </p:spPr>
        <p:txBody>
          <a:bodyPr anchor="t">
            <a:normAutofit/>
          </a:bodyPr>
          <a:lstStyle>
            <a:lvl1pPr algn="l">
              <a:defRPr sz="3800" b="1" baseline="0">
                <a:solidFill>
                  <a:schemeClr val="bg1"/>
                </a:solidFill>
                <a:latin typeface="Arial"/>
                <a:cs typeface="Arial"/>
              </a:defRPr>
            </a:lvl1pPr>
          </a:lstStyle>
          <a:p>
            <a:r>
              <a:rPr lang="nl-NL"/>
              <a:t>Titelstijl van model bewerken</a:t>
            </a:r>
            <a:endParaRPr lang="nl-NL" dirty="0"/>
          </a:p>
        </p:txBody>
      </p:sp>
      <p:sp>
        <p:nvSpPr>
          <p:cNvPr id="9" name="Subtitel 2"/>
          <p:cNvSpPr>
            <a:spLocks noGrp="1"/>
          </p:cNvSpPr>
          <p:nvPr>
            <p:ph type="subTitle" idx="1"/>
          </p:nvPr>
        </p:nvSpPr>
        <p:spPr>
          <a:xfrm>
            <a:off x="275488" y="3677792"/>
            <a:ext cx="3150256" cy="2704778"/>
          </a:xfrm>
          <a:prstGeom prst="rect">
            <a:avLst/>
          </a:prstGeom>
        </p:spPr>
        <p:txBody>
          <a:bodyPr anchor="t">
            <a:normAutofit/>
          </a:bodyPr>
          <a:lstStyle>
            <a:lvl1pPr marL="0" indent="0" algn="l">
              <a:buNone/>
              <a:defRPr sz="2200" b="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Tree>
    <p:extLst>
      <p:ext uri="{BB962C8B-B14F-4D97-AF65-F5344CB8AC3E}">
        <p14:creationId xmlns:p14="http://schemas.microsoft.com/office/powerpoint/2010/main" val="1049780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Variant 3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588"/>
            <a:ext cx="9144000" cy="685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484188" y="363538"/>
            <a:ext cx="20574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1"/>
          <p:cNvSpPr>
            <a:spLocks noGrp="1"/>
          </p:cNvSpPr>
          <p:nvPr>
            <p:ph type="ctrTitle"/>
          </p:nvPr>
        </p:nvSpPr>
        <p:spPr>
          <a:xfrm>
            <a:off x="275487" y="1163263"/>
            <a:ext cx="5871601" cy="1234800"/>
          </a:xfrm>
          <a:prstGeom prst="rect">
            <a:avLst/>
          </a:prstGeom>
        </p:spPr>
        <p:txBody>
          <a:bodyPr anchor="t">
            <a:noAutofit/>
          </a:bodyPr>
          <a:lstStyle>
            <a:lvl1pPr algn="l">
              <a:defRPr sz="3800" b="1" baseline="0">
                <a:solidFill>
                  <a:schemeClr val="bg1"/>
                </a:solidFill>
                <a:latin typeface="Arial"/>
                <a:cs typeface="Arial"/>
              </a:defRPr>
            </a:lvl1pPr>
          </a:lstStyle>
          <a:p>
            <a:r>
              <a:rPr lang="nl-NL"/>
              <a:t>Titelstijl van model bewerken</a:t>
            </a:r>
            <a:endParaRPr lang="nl-NL" dirty="0"/>
          </a:p>
        </p:txBody>
      </p:sp>
      <p:sp>
        <p:nvSpPr>
          <p:cNvPr id="9" name="Subtitel 2"/>
          <p:cNvSpPr>
            <a:spLocks noGrp="1"/>
          </p:cNvSpPr>
          <p:nvPr>
            <p:ph type="subTitle" idx="1"/>
          </p:nvPr>
        </p:nvSpPr>
        <p:spPr>
          <a:xfrm>
            <a:off x="275488" y="2558735"/>
            <a:ext cx="5871600" cy="1234800"/>
          </a:xfrm>
          <a:prstGeom prst="rect">
            <a:avLst/>
          </a:prstGeom>
        </p:spPr>
        <p:txBody>
          <a:bodyPr anchor="t">
            <a:normAutofit/>
          </a:bodyPr>
          <a:lstStyle>
            <a:lvl1pPr marL="0" indent="0" algn="l">
              <a:buNone/>
              <a:defRPr sz="2200" b="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Tree>
    <p:extLst>
      <p:ext uri="{BB962C8B-B14F-4D97-AF65-F5344CB8AC3E}">
        <p14:creationId xmlns:p14="http://schemas.microsoft.com/office/powerpoint/2010/main" val="208314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pagina A Variant 1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39075" y="153988"/>
            <a:ext cx="112553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jdelijke aanduiding voor inhoud 3"/>
          <p:cNvSpPr>
            <a:spLocks noGrp="1"/>
          </p:cNvSpPr>
          <p:nvPr>
            <p:ph sz="half" idx="2"/>
          </p:nvPr>
        </p:nvSpPr>
        <p:spPr>
          <a:xfrm>
            <a:off x="343409" y="1129719"/>
            <a:ext cx="8250257" cy="5194127"/>
          </a:xfrm>
          <a:prstGeom prst="rect">
            <a:avLst/>
          </a:prstGeo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Subtitel 2"/>
          <p:cNvSpPr>
            <a:spLocks noGrp="1"/>
          </p:cNvSpPr>
          <p:nvPr>
            <p:ph type="subTitle" idx="1"/>
          </p:nvPr>
        </p:nvSpPr>
        <p:spPr>
          <a:xfrm>
            <a:off x="597209" y="6472939"/>
            <a:ext cx="1722658" cy="281430"/>
          </a:xfrm>
          <a:prstGeom prst="rect">
            <a:avLst/>
          </a:prstGeom>
        </p:spPr>
        <p:txBody>
          <a:bodyPr anchor="t">
            <a:normAutofit/>
          </a:bodyPr>
          <a:lstStyle>
            <a:lvl1pPr marL="0" indent="0" algn="l">
              <a:buNone/>
              <a:defRPr sz="1000" b="0">
                <a:solidFill>
                  <a:srgbClr val="003A8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6" name="Tijdelijke aanduiding voor dianummer 5"/>
          <p:cNvSpPr>
            <a:spLocks noGrp="1"/>
          </p:cNvSpPr>
          <p:nvPr>
            <p:ph type="sldNum" sz="quarter" idx="10"/>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FFFFFF"/>
                </a:solidFill>
                <a:latin typeface="Arial" panose="020B0604020202020204" pitchFamily="34" charset="0"/>
                <a:ea typeface="ヒラギノ角ゴ Pro W3" pitchFamily="124" charset="-128"/>
                <a:cs typeface="Arial" panose="020B0604020202020204" pitchFamily="34" charset="0"/>
              </a:defRPr>
            </a:lvl1pPr>
          </a:lstStyle>
          <a:p>
            <a:pPr>
              <a:defRPr/>
            </a:pPr>
            <a:fld id="{B0B43513-D02F-4D41-AB37-CEA7021E9403}" type="slidenum">
              <a:rPr lang="nl-NL" altLang="nl-NL"/>
              <a:pPr>
                <a:defRPr/>
              </a:pPr>
              <a:t>‹#›</a:t>
            </a:fld>
            <a:endParaRPr lang="nl-NL" altLang="nl-NL"/>
          </a:p>
        </p:txBody>
      </p:sp>
    </p:spTree>
    <p:extLst>
      <p:ext uri="{BB962C8B-B14F-4D97-AF65-F5344CB8AC3E}">
        <p14:creationId xmlns:p14="http://schemas.microsoft.com/office/powerpoint/2010/main" val="914419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pagina A Variant 2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39075" y="153988"/>
            <a:ext cx="112553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jdelijke aanduiding voor inhoud 3"/>
          <p:cNvSpPr>
            <a:spLocks noGrp="1"/>
          </p:cNvSpPr>
          <p:nvPr>
            <p:ph sz="half" idx="2"/>
          </p:nvPr>
        </p:nvSpPr>
        <p:spPr>
          <a:xfrm>
            <a:off x="2336804" y="1129719"/>
            <a:ext cx="6349999" cy="5194127"/>
          </a:xfrm>
          <a:prstGeom prst="rect">
            <a:avLst/>
          </a:prstGeo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Subtitel 2"/>
          <p:cNvSpPr>
            <a:spLocks noGrp="1"/>
          </p:cNvSpPr>
          <p:nvPr>
            <p:ph type="subTitle" idx="1"/>
          </p:nvPr>
        </p:nvSpPr>
        <p:spPr>
          <a:xfrm>
            <a:off x="597209" y="6472939"/>
            <a:ext cx="1722658" cy="281430"/>
          </a:xfrm>
          <a:prstGeom prst="rect">
            <a:avLst/>
          </a:prstGeom>
        </p:spPr>
        <p:txBody>
          <a:bodyPr anchor="t">
            <a:normAutofit/>
          </a:bodyPr>
          <a:lstStyle>
            <a:lvl1pPr marL="0" indent="0" algn="l">
              <a:buNone/>
              <a:defRPr sz="1000" b="0">
                <a:solidFill>
                  <a:srgbClr val="003A8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7" name="Tijdelijke aanduiding voor dianummer 5"/>
          <p:cNvSpPr>
            <a:spLocks noGrp="1"/>
          </p:cNvSpPr>
          <p:nvPr>
            <p:ph type="sldNum" sz="quarter" idx="10"/>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FFFFFF"/>
                </a:solidFill>
                <a:latin typeface="Arial" panose="020B0604020202020204" pitchFamily="34" charset="0"/>
                <a:ea typeface="ヒラギノ角ゴ Pro W3" pitchFamily="124" charset="-128"/>
                <a:cs typeface="Arial" panose="020B0604020202020204" pitchFamily="34" charset="0"/>
              </a:defRPr>
            </a:lvl1pPr>
          </a:lstStyle>
          <a:p>
            <a:pPr>
              <a:defRPr/>
            </a:pPr>
            <a:fld id="{37029C89-F7C1-CC4B-AC3A-90D329E1A501}" type="slidenum">
              <a:rPr lang="nl-NL" altLang="nl-NL"/>
              <a:pPr>
                <a:defRPr/>
              </a:pPr>
              <a:t>‹#›</a:t>
            </a:fld>
            <a:endParaRPr lang="nl-NL" altLang="nl-NL"/>
          </a:p>
        </p:txBody>
      </p:sp>
    </p:spTree>
    <p:extLst>
      <p:ext uri="{BB962C8B-B14F-4D97-AF65-F5344CB8AC3E}">
        <p14:creationId xmlns:p14="http://schemas.microsoft.com/office/powerpoint/2010/main" val="125048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pagina B Variant 1 PMS137">
    <p:spTree>
      <p:nvGrpSpPr>
        <p:cNvPr id="1" name=""/>
        <p:cNvGrpSpPr/>
        <p:nvPr/>
      </p:nvGrpSpPr>
      <p:grpSpPr>
        <a:xfrm>
          <a:off x="0" y="0"/>
          <a:ext cx="0" cy="0"/>
          <a:chOff x="0" y="0"/>
          <a:chExt cx="0" cy="0"/>
        </a:xfrm>
      </p:grpSpPr>
      <p:pic>
        <p:nvPicPr>
          <p:cNvPr id="4" name="Afbeelding 1" descr="tue_contentpagina_a_vs1_warm_red.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jdelijke aanduiding voor inhoud 3"/>
          <p:cNvSpPr>
            <a:spLocks noGrp="1"/>
          </p:cNvSpPr>
          <p:nvPr>
            <p:ph sz="half" idx="2"/>
          </p:nvPr>
        </p:nvSpPr>
        <p:spPr>
          <a:xfrm>
            <a:off x="343410" y="1129719"/>
            <a:ext cx="5219002" cy="5194127"/>
          </a:xfrm>
          <a:prstGeom prst="rect">
            <a:avLst/>
          </a:prstGeo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Subtitel 2"/>
          <p:cNvSpPr>
            <a:spLocks noGrp="1"/>
          </p:cNvSpPr>
          <p:nvPr>
            <p:ph type="subTitle" idx="1"/>
          </p:nvPr>
        </p:nvSpPr>
        <p:spPr>
          <a:xfrm>
            <a:off x="597209" y="6472939"/>
            <a:ext cx="1722658" cy="281430"/>
          </a:xfrm>
          <a:prstGeom prst="rect">
            <a:avLst/>
          </a:prstGeom>
        </p:spPr>
        <p:txBody>
          <a:bodyPr anchor="t">
            <a:normAutofit/>
          </a:bodyPr>
          <a:lstStyle>
            <a:lvl1pPr marL="0" indent="0" algn="l">
              <a:buNone/>
              <a:defRPr sz="1000" b="0">
                <a:solidFill>
                  <a:srgbClr val="003A8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5" name="Tijdelijke aanduiding voor dianummer 5"/>
          <p:cNvSpPr>
            <a:spLocks noGrp="1"/>
          </p:cNvSpPr>
          <p:nvPr>
            <p:ph type="sldNum" sz="quarter" idx="10"/>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003A80"/>
                </a:solidFill>
                <a:latin typeface="Arial" panose="020B0604020202020204" pitchFamily="34" charset="0"/>
                <a:ea typeface="ヒラギノ角ゴ Pro W3" pitchFamily="124" charset="-128"/>
                <a:cs typeface="Arial" panose="020B0604020202020204" pitchFamily="34" charset="0"/>
              </a:defRPr>
            </a:lvl1pPr>
          </a:lstStyle>
          <a:p>
            <a:pPr>
              <a:defRPr/>
            </a:pPr>
            <a:fld id="{01F64C25-BBFB-F544-A12F-82BBB58BAFE5}" type="slidenum">
              <a:rPr lang="nl-NL" altLang="nl-NL"/>
              <a:pPr>
                <a:defRPr/>
              </a:pPr>
              <a:t>‹#›</a:t>
            </a:fld>
            <a:endParaRPr lang="nl-NL" altLang="nl-NL"/>
          </a:p>
        </p:txBody>
      </p:sp>
    </p:spTree>
    <p:extLst>
      <p:ext uri="{BB962C8B-B14F-4D97-AF65-F5344CB8AC3E}">
        <p14:creationId xmlns:p14="http://schemas.microsoft.com/office/powerpoint/2010/main" val="159035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pagina B Variant 2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jdelijke aanduiding voor inhoud 3"/>
          <p:cNvSpPr>
            <a:spLocks noGrp="1"/>
          </p:cNvSpPr>
          <p:nvPr>
            <p:ph sz="half" idx="2"/>
          </p:nvPr>
        </p:nvSpPr>
        <p:spPr>
          <a:xfrm>
            <a:off x="3699933" y="1129719"/>
            <a:ext cx="4986870" cy="5194127"/>
          </a:xfrm>
          <a:prstGeom prst="rect">
            <a:avLst/>
          </a:prstGeom>
        </p:spPr>
        <p:txBody>
          <a:bodyPr>
            <a:normAutofit/>
          </a:bodyPr>
          <a:lstStyle>
            <a:lvl1pPr>
              <a:defRPr sz="2000">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0" name="Subtitel 2"/>
          <p:cNvSpPr>
            <a:spLocks noGrp="1"/>
          </p:cNvSpPr>
          <p:nvPr>
            <p:ph type="subTitle" idx="1"/>
          </p:nvPr>
        </p:nvSpPr>
        <p:spPr>
          <a:xfrm>
            <a:off x="597209" y="6472939"/>
            <a:ext cx="1722658" cy="281430"/>
          </a:xfrm>
          <a:prstGeom prst="rect">
            <a:avLst/>
          </a:prstGeom>
        </p:spPr>
        <p:txBody>
          <a:bodyPr anchor="t">
            <a:normAutofit/>
          </a:bodyPr>
          <a:lstStyle>
            <a:lvl1pPr marL="0" indent="0" algn="l">
              <a:buNone/>
              <a:defRPr sz="10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5" name="Tijdelijke aanduiding voor dianummer 5"/>
          <p:cNvSpPr>
            <a:spLocks noGrp="1"/>
          </p:cNvSpPr>
          <p:nvPr>
            <p:ph type="sldNum" sz="quarter" idx="10"/>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FFFFFF"/>
                </a:solidFill>
                <a:latin typeface="Arial" panose="020B0604020202020204" pitchFamily="34" charset="0"/>
                <a:ea typeface="ヒラギノ角ゴ Pro W3" pitchFamily="124" charset="-128"/>
                <a:cs typeface="Arial" panose="020B0604020202020204" pitchFamily="34" charset="0"/>
              </a:defRPr>
            </a:lvl1pPr>
          </a:lstStyle>
          <a:p>
            <a:pPr>
              <a:defRPr/>
            </a:pPr>
            <a:fld id="{403719C9-0A62-9B42-AF7B-FC7B694BEA9E}" type="slidenum">
              <a:rPr lang="nl-NL" altLang="nl-NL"/>
              <a:pPr>
                <a:defRPr/>
              </a:pPr>
              <a:t>‹#›</a:t>
            </a:fld>
            <a:endParaRPr lang="nl-NL" altLang="nl-NL"/>
          </a:p>
        </p:txBody>
      </p:sp>
    </p:spTree>
    <p:extLst>
      <p:ext uri="{BB962C8B-B14F-4D97-AF65-F5344CB8AC3E}">
        <p14:creationId xmlns:p14="http://schemas.microsoft.com/office/powerpoint/2010/main" val="1559317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pagina B Variant 3 PMS137">
    <p:spTree>
      <p:nvGrpSpPr>
        <p:cNvPr id="1" name=""/>
        <p:cNvGrpSpPr/>
        <p:nvPr/>
      </p:nvGrpSpPr>
      <p:grpSpPr>
        <a:xfrm>
          <a:off x="0" y="0"/>
          <a:ext cx="0" cy="0"/>
          <a:chOff x="0" y="0"/>
          <a:chExt cx="0" cy="0"/>
        </a:xfrm>
      </p:grpSpPr>
      <p:pic>
        <p:nvPicPr>
          <p:cNvPr id="4" name="Afbeelding 1"/>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jdelijke aanduiding voor inhoud 3"/>
          <p:cNvSpPr>
            <a:spLocks noGrp="1"/>
          </p:cNvSpPr>
          <p:nvPr>
            <p:ph sz="half" idx="2"/>
          </p:nvPr>
        </p:nvSpPr>
        <p:spPr>
          <a:xfrm>
            <a:off x="3691004" y="1129719"/>
            <a:ext cx="5219002" cy="5194127"/>
          </a:xfrm>
          <a:prstGeom prst="rect">
            <a:avLst/>
          </a:prstGeom>
        </p:spPr>
        <p:txBody>
          <a:bodyPr>
            <a:normAutofit/>
          </a:bodyPr>
          <a:lstStyle>
            <a:lvl1pPr>
              <a:defRPr sz="2000">
                <a:solidFill>
                  <a:schemeClr val="bg1"/>
                </a:solidFill>
                <a:latin typeface="Arial"/>
                <a:cs typeface="Arial"/>
              </a:defRPr>
            </a:lvl1pPr>
            <a:lvl2pPr>
              <a:defRPr sz="2000">
                <a:solidFill>
                  <a:schemeClr val="bg1"/>
                </a:solidFill>
                <a:latin typeface="Arial"/>
                <a:cs typeface="Arial"/>
              </a:defRPr>
            </a:lvl2pPr>
            <a:lvl3pPr>
              <a:defRPr sz="2000">
                <a:solidFill>
                  <a:schemeClr val="bg1"/>
                </a:solidFill>
                <a:latin typeface="Arial"/>
                <a:cs typeface="Arial"/>
              </a:defRPr>
            </a:lvl3pPr>
            <a:lvl4pPr>
              <a:defRPr sz="2000">
                <a:solidFill>
                  <a:schemeClr val="bg1"/>
                </a:solidFill>
                <a:latin typeface="Arial"/>
                <a:cs typeface="Arial"/>
              </a:defRPr>
            </a:lvl4pPr>
            <a:lvl5pPr>
              <a:defRPr sz="2000">
                <a:solidFill>
                  <a:schemeClr val="bg1"/>
                </a:solidFill>
                <a:latin typeface="Arial"/>
                <a:cs typeface="Arial"/>
              </a:defRPr>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Subtitel 2"/>
          <p:cNvSpPr>
            <a:spLocks noGrp="1"/>
          </p:cNvSpPr>
          <p:nvPr>
            <p:ph type="subTitle" idx="1"/>
          </p:nvPr>
        </p:nvSpPr>
        <p:spPr>
          <a:xfrm>
            <a:off x="597209" y="6472939"/>
            <a:ext cx="1722658" cy="281430"/>
          </a:xfrm>
          <a:prstGeom prst="rect">
            <a:avLst/>
          </a:prstGeom>
        </p:spPr>
        <p:txBody>
          <a:bodyPr anchor="t">
            <a:normAutofit/>
          </a:bodyPr>
          <a:lstStyle>
            <a:lvl1pPr marL="0" indent="0" algn="l">
              <a:buNone/>
              <a:defRPr sz="1000" b="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6" name="Tijdelijke aanduiding voor dianummer 5"/>
          <p:cNvSpPr>
            <a:spLocks noGrp="1"/>
          </p:cNvSpPr>
          <p:nvPr>
            <p:ph type="sldNum" sz="quarter" idx="10"/>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FFFFFF"/>
                </a:solidFill>
                <a:latin typeface="Arial" panose="020B0604020202020204" pitchFamily="34" charset="0"/>
                <a:ea typeface="ヒラギノ角ゴ Pro W3" pitchFamily="124" charset="-128"/>
                <a:cs typeface="Arial" panose="020B0604020202020204" pitchFamily="34" charset="0"/>
              </a:defRPr>
            </a:lvl1pPr>
          </a:lstStyle>
          <a:p>
            <a:pPr>
              <a:defRPr/>
            </a:pPr>
            <a:fld id="{04926F62-9C4E-6A48-8BAE-7582ABAE929E}" type="slidenum">
              <a:rPr lang="nl-NL" altLang="nl-NL"/>
              <a:pPr>
                <a:defRPr/>
              </a:pPr>
              <a:t>‹#›</a:t>
            </a:fld>
            <a:endParaRPr lang="nl-NL" altLang="nl-NL"/>
          </a:p>
        </p:txBody>
      </p:sp>
    </p:spTree>
    <p:extLst>
      <p:ext uri="{BB962C8B-B14F-4D97-AF65-F5344CB8AC3E}">
        <p14:creationId xmlns:p14="http://schemas.microsoft.com/office/powerpoint/2010/main" val="170947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pagina C Variant 1 PMS137">
    <p:spTree>
      <p:nvGrpSpPr>
        <p:cNvPr id="1" name=""/>
        <p:cNvGrpSpPr/>
        <p:nvPr/>
      </p:nvGrpSpPr>
      <p:grpSpPr>
        <a:xfrm>
          <a:off x="0" y="0"/>
          <a:ext cx="0" cy="0"/>
          <a:chOff x="0" y="0"/>
          <a:chExt cx="0" cy="0"/>
        </a:xfrm>
      </p:grpSpPr>
      <p:pic>
        <p:nvPicPr>
          <p:cNvPr id="4" name="Afbeelding 1" descr="tue_contentpagina_c_vs1_warm_red.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el 2"/>
          <p:cNvSpPr>
            <a:spLocks noGrp="1"/>
          </p:cNvSpPr>
          <p:nvPr>
            <p:ph type="subTitle" idx="1"/>
          </p:nvPr>
        </p:nvSpPr>
        <p:spPr>
          <a:xfrm>
            <a:off x="2183087" y="5401730"/>
            <a:ext cx="6773337" cy="1524006"/>
          </a:xfrm>
          <a:prstGeom prst="rect">
            <a:avLst/>
          </a:prstGeom>
        </p:spPr>
        <p:txBody>
          <a:bodyPr anchor="t">
            <a:normAutofit/>
          </a:bodyPr>
          <a:lstStyle>
            <a:lvl1pPr marL="0" indent="0" algn="l">
              <a:buNone/>
              <a:defRPr sz="2000" b="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titelstijl van het model te bewerken</a:t>
            </a:r>
            <a:endParaRPr lang="nl-NL" dirty="0"/>
          </a:p>
        </p:txBody>
      </p:sp>
      <p:sp>
        <p:nvSpPr>
          <p:cNvPr id="3" name="Tijdelijke aanduiding voor tekst 2"/>
          <p:cNvSpPr>
            <a:spLocks noGrp="1"/>
          </p:cNvSpPr>
          <p:nvPr>
            <p:ph type="body" sz="quarter" idx="10"/>
          </p:nvPr>
        </p:nvSpPr>
        <p:spPr>
          <a:xfrm>
            <a:off x="597209" y="6480878"/>
            <a:ext cx="1585878" cy="273492"/>
          </a:xfrm>
          <a:prstGeom prst="rect">
            <a:avLst/>
          </a:prstGeom>
        </p:spPr>
        <p:txBody>
          <a:bodyPr vert="horz"/>
          <a:lstStyle>
            <a:lvl1pPr marL="0" indent="0">
              <a:buNone/>
              <a:defRPr sz="1000">
                <a:latin typeface="Arial"/>
                <a:cs typeface="Arial"/>
              </a:defRPr>
            </a:lvl1pPr>
          </a:lstStyle>
          <a:p>
            <a:pPr lvl="0"/>
            <a:r>
              <a:rPr lang="nl-NL"/>
              <a:t>Klik om de tekststijl van het model te bewerken</a:t>
            </a:r>
          </a:p>
        </p:txBody>
      </p:sp>
      <p:sp>
        <p:nvSpPr>
          <p:cNvPr id="5" name="Tijdelijke aanduiding voor dianummer 5"/>
          <p:cNvSpPr>
            <a:spLocks noGrp="1"/>
          </p:cNvSpPr>
          <p:nvPr>
            <p:ph type="sldNum" sz="quarter" idx="11"/>
          </p:nvPr>
        </p:nvSpPr>
        <p:spPr bwMode="auto">
          <a:xfrm>
            <a:off x="49213" y="6472238"/>
            <a:ext cx="527050" cy="282575"/>
          </a:xfrm>
          <a:prstGeom prst="rect">
            <a:avLst/>
          </a:prstGeom>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defTabSz="914400" eaLnBrk="1" hangingPunct="1">
              <a:defRPr sz="1000" b="1">
                <a:solidFill>
                  <a:srgbClr val="003A80"/>
                </a:solidFill>
                <a:latin typeface="Arial" panose="020B0604020202020204" pitchFamily="34" charset="0"/>
                <a:ea typeface="ヒラギノ角ゴ Pro W3" pitchFamily="124" charset="-128"/>
                <a:cs typeface="Arial" panose="020B0604020202020204" pitchFamily="34" charset="0"/>
              </a:defRPr>
            </a:lvl1pPr>
          </a:lstStyle>
          <a:p>
            <a:pPr>
              <a:defRPr/>
            </a:pPr>
            <a:fld id="{0B8AA36C-4446-8B46-B72D-7FD6ACEF6554}" type="slidenum">
              <a:rPr lang="nl-NL" altLang="nl-NL"/>
              <a:pPr>
                <a:defRPr/>
              </a:pPr>
              <a:t>‹#›</a:t>
            </a:fld>
            <a:endParaRPr lang="nl-NL" altLang="nl-NL"/>
          </a:p>
        </p:txBody>
      </p:sp>
    </p:spTree>
    <p:extLst>
      <p:ext uri="{BB962C8B-B14F-4D97-AF65-F5344CB8AC3E}">
        <p14:creationId xmlns:p14="http://schemas.microsoft.com/office/powerpoint/2010/main" val="2051086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74" r:id="rId13"/>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ヒラギノ角ゴ Pro W3" charset="0"/>
          <a:cs typeface="ヒラギノ角ゴ Pro W3" charset="0"/>
        </a:defRPr>
      </a:lvl1pPr>
      <a:lvl2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2pPr>
      <a:lvl3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3pPr>
      <a:lvl4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4pPr>
      <a:lvl5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5pPr>
      <a:lvl6pPr marL="457200" algn="ctr" defTabSz="457200"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6pPr>
      <a:lvl7pPr marL="914400" algn="ctr" defTabSz="457200"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7pPr>
      <a:lvl8pPr marL="1371600" algn="ctr" defTabSz="457200"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8pPr>
      <a:lvl9pPr marL="1828800" algn="ctr" defTabSz="457200"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ctrTitle"/>
          </p:nvPr>
        </p:nvSpPr>
        <p:spPr bwMode="auto">
          <a:xfrm>
            <a:off x="276225" y="1622425"/>
            <a:ext cx="3592513" cy="19637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normAutofit/>
          </a:bodyPr>
          <a:lstStyle/>
          <a:p>
            <a:pPr eaLnBrk="1" hangingPunct="1">
              <a:defRPr/>
            </a:pPr>
            <a:r>
              <a:rPr lang="nl-NL" altLang="nl-NL" sz="3600" dirty="0" err="1">
                <a:latin typeface="Arial" panose="020B0604020202020204" pitchFamily="34" charset="0"/>
                <a:ea typeface="ヒラギノ角ゴ Pro W3" pitchFamily="124" charset="-128"/>
                <a:cs typeface="Arial" panose="020B0604020202020204" pitchFamily="34" charset="0"/>
              </a:rPr>
              <a:t>Discussion</a:t>
            </a:r>
            <a:r>
              <a:rPr lang="nl-NL" altLang="nl-NL" sz="3600" dirty="0">
                <a:latin typeface="Arial" panose="020B0604020202020204" pitchFamily="34" charset="0"/>
                <a:ea typeface="ヒラギノ角ゴ Pro W3" pitchFamily="124" charset="-128"/>
                <a:cs typeface="Arial" panose="020B0604020202020204" pitchFamily="34" charset="0"/>
              </a:rPr>
              <a:t> of </a:t>
            </a:r>
            <a:r>
              <a:rPr lang="nl-NL" altLang="nl-NL" sz="3600" dirty="0" err="1">
                <a:latin typeface="Arial" panose="020B0604020202020204" pitchFamily="34" charset="0"/>
                <a:ea typeface="ヒラギノ角ゴ Pro W3" pitchFamily="124" charset="-128"/>
                <a:cs typeface="Arial" panose="020B0604020202020204" pitchFamily="34" charset="0"/>
              </a:rPr>
              <a:t>transformer</a:t>
            </a:r>
            <a:r>
              <a:rPr lang="nl-NL" altLang="nl-NL" sz="3600" dirty="0">
                <a:latin typeface="Arial" panose="020B0604020202020204" pitchFamily="34" charset="0"/>
                <a:ea typeface="ヒラギノ角ゴ Pro W3" pitchFamily="124" charset="-128"/>
                <a:cs typeface="Arial" panose="020B0604020202020204" pitchFamily="34" charset="0"/>
              </a:rPr>
              <a:t> </a:t>
            </a:r>
            <a:r>
              <a:rPr lang="nl-NL" altLang="nl-NL" sz="3600" dirty="0" err="1">
                <a:latin typeface="Arial" panose="020B0604020202020204" pitchFamily="34" charset="0"/>
                <a:ea typeface="ヒラギノ角ゴ Pro W3" pitchFamily="124" charset="-128"/>
                <a:cs typeface="Arial" panose="020B0604020202020204" pitchFamily="34" charset="0"/>
              </a:rPr>
              <a:t>models</a:t>
            </a:r>
            <a:endParaRPr lang="nl-NL" altLang="nl-NL" sz="3600" dirty="0">
              <a:latin typeface="Arial" panose="020B0604020202020204" pitchFamily="34" charset="0"/>
              <a:ea typeface="ヒラギノ角ゴ Pro W3" pitchFamily="124" charset="-128"/>
              <a:cs typeface="Arial" panose="020B0604020202020204" pitchFamily="34" charset="0"/>
            </a:endParaRPr>
          </a:p>
        </p:txBody>
      </p:sp>
      <p:sp>
        <p:nvSpPr>
          <p:cNvPr id="15363" name="Subtitel 2"/>
          <p:cNvSpPr>
            <a:spLocks noGrp="1"/>
          </p:cNvSpPr>
          <p:nvPr>
            <p:ph type="subTitle" idx="1"/>
          </p:nvPr>
        </p:nvSpPr>
        <p:spPr bwMode="auto">
          <a:xfrm>
            <a:off x="276225" y="3678238"/>
            <a:ext cx="3149600" cy="27051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normAutofit/>
          </a:bodyPr>
          <a:lstStyle/>
          <a:p>
            <a:pPr eaLnBrk="1" hangingPunct="1">
              <a:buFont typeface="Arial" panose="020B0604020202020204" pitchFamily="34" charset="0"/>
              <a:buNone/>
              <a:defRPr/>
            </a:pPr>
            <a:r>
              <a:rPr lang="nl-NL" altLang="nl-NL" dirty="0">
                <a:latin typeface="Arial" panose="020B0604020202020204" pitchFamily="34" charset="0"/>
                <a:ea typeface="ヒラギノ角ゴ Pro W3" pitchFamily="124" charset="-128"/>
                <a:cs typeface="Arial" panose="020B0604020202020204" pitchFamily="34" charset="0"/>
              </a:rPr>
              <a:t>Mitko Veta</a:t>
            </a:r>
            <a:br>
              <a:rPr lang="nl-NL" altLang="nl-NL" dirty="0">
                <a:latin typeface="Arial" panose="020B0604020202020204" pitchFamily="34" charset="0"/>
                <a:ea typeface="ヒラギノ角ゴ Pro W3" pitchFamily="124" charset="-128"/>
                <a:cs typeface="Arial" panose="020B0604020202020204" pitchFamily="34" charset="0"/>
              </a:rPr>
            </a:br>
            <a:r>
              <a:rPr lang="nl-NL" altLang="nl-NL" b="0" dirty="0" err="1">
                <a:latin typeface="Arial" panose="020B0604020202020204" pitchFamily="34" charset="0"/>
                <a:ea typeface="ヒラギノ角ゴ Pro W3" pitchFamily="124" charset="-128"/>
                <a:cs typeface="Arial" panose="020B0604020202020204" pitchFamily="34" charset="0"/>
              </a:rPr>
              <a:t>M.Veta@tue.nl</a:t>
            </a:r>
            <a:endParaRPr lang="nl-NL" altLang="nl-NL" b="0" dirty="0">
              <a:latin typeface="Arial" panose="020B0604020202020204" pitchFamily="34" charset="0"/>
              <a:ea typeface="ヒラギノ角ゴ Pro W3" pitchFamily="124" charset="-128"/>
              <a:cs typeface="Arial" panose="020B0604020202020204" pitchFamily="34" charset="0"/>
            </a:endParaRPr>
          </a:p>
        </p:txBody>
      </p:sp>
      <p:sp>
        <p:nvSpPr>
          <p:cNvPr id="2" name="TextBox 1"/>
          <p:cNvSpPr txBox="1"/>
          <p:nvPr/>
        </p:nvSpPr>
        <p:spPr>
          <a:xfrm>
            <a:off x="969818" y="637309"/>
            <a:ext cx="914400" cy="914400"/>
          </a:xfrm>
          <a:prstGeom prst="rect">
            <a:avLst/>
          </a:prstGeom>
        </p:spPr>
        <p:txBody>
          <a:bodyPr wrap="none" rtlCol="0" anchor="t">
            <a:normAutofit/>
          </a:bodyPr>
          <a:lstStyle/>
          <a:p>
            <a:endParaRPr lang="en-US" dirty="0">
              <a:solidFill>
                <a:schemeClr val="tx1"/>
              </a:solidFill>
            </a:endParaRPr>
          </a:p>
        </p:txBody>
      </p:sp>
      <p:sp>
        <p:nvSpPr>
          <p:cNvPr id="7" name="Subtitle 2"/>
          <p:cNvSpPr txBox="1">
            <a:spLocks/>
          </p:cNvSpPr>
          <p:nvPr/>
        </p:nvSpPr>
        <p:spPr>
          <a:xfrm>
            <a:off x="4905963" y="6098862"/>
            <a:ext cx="2533918" cy="281874"/>
          </a:xfrm>
          <a:prstGeom prst="rect">
            <a:avLst/>
          </a:prstGeom>
        </p:spPr>
        <p:txBody>
          <a:bodyPr anchor="t">
            <a:normAutofit/>
          </a:bodyPr>
          <a:lstStyle>
            <a:lvl1pPr marL="0" indent="0" algn="l" defTabSz="457200" rtl="0" eaLnBrk="0" fontAlgn="base" hangingPunct="0">
              <a:spcBef>
                <a:spcPct val="20000"/>
              </a:spcBef>
              <a:spcAft>
                <a:spcPct val="0"/>
              </a:spcAft>
              <a:buFont typeface="Arial" charset="0"/>
              <a:buNone/>
              <a:defRPr sz="2200" b="1" kern="1200">
                <a:solidFill>
                  <a:schemeClr val="bg1"/>
                </a:solidFill>
                <a:latin typeface="Arial"/>
                <a:ea typeface="ヒラギノ角ゴ Pro W3" charset="0"/>
                <a:cs typeface="Arial"/>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ヒラギノ角ゴ Pro W3" charset="0"/>
                <a:cs typeface="ヒラギノ角ゴ Pro W3" charset="0"/>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ヒラギノ角ゴ Pro W3" charset="0"/>
                <a:cs typeface="ヒラギノ角ゴ Pro W3" charset="0"/>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ヒラギノ角ゴ Pro W3" charset="0"/>
                <a:cs typeface="ヒラギノ角ゴ Pro W3" charset="0"/>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ヒラギノ角ゴ Pro W3" charset="0"/>
                <a:cs typeface="ヒラギノ角ゴ Pro W3"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00" b="0" dirty="0">
                <a:solidFill>
                  <a:schemeClr val="tx1"/>
                </a:solidFill>
              </a:rPr>
              <a:t>Image from </a:t>
            </a:r>
            <a:r>
              <a:rPr lang="en-US" sz="1000" b="0" dirty="0" err="1">
                <a:solidFill>
                  <a:schemeClr val="tx1"/>
                </a:solidFill>
              </a:rPr>
              <a:t>xkcd.com</a:t>
            </a:r>
            <a:endParaRPr lang="en-US" sz="1000" b="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0EB9B5-8DBD-D4D0-196D-880AD8F6D0F7}"/>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9CE1F801-056A-568B-F6F2-1E4F263BF508}"/>
              </a:ext>
            </a:extLst>
          </p:cNvPr>
          <p:cNvSpPr>
            <a:spLocks noGrp="1"/>
          </p:cNvSpPr>
          <p:nvPr>
            <p:ph type="sldNum" sz="quarter" idx="10"/>
          </p:nvPr>
        </p:nvSpPr>
        <p:spPr/>
        <p:txBody>
          <a:bodyPr/>
          <a:lstStyle/>
          <a:p>
            <a:pPr>
              <a:defRPr/>
            </a:pPr>
            <a:fld id="{B0B43513-D02F-4D41-AB37-CEA7021E9403}" type="slidenum">
              <a:rPr lang="nl-NL" altLang="nl-NL" smtClean="0"/>
              <a:pPr>
                <a:defRPr/>
              </a:pPr>
              <a:t>10</a:t>
            </a:fld>
            <a:endParaRPr lang="nl-NL" altLang="nl-NL"/>
          </a:p>
        </p:txBody>
      </p:sp>
      <p:pic>
        <p:nvPicPr>
          <p:cNvPr id="5" name="Content Placeholder 5" descr="Graphical user interface, diagram&#10;&#10;Description automatically generated">
            <a:extLst>
              <a:ext uri="{FF2B5EF4-FFF2-40B4-BE49-F238E27FC236}">
                <a16:creationId xmlns:a16="http://schemas.microsoft.com/office/drawing/2014/main" id="{00BB70DE-E6B9-EC9E-22F9-342BC9EE2FF1}"/>
              </a:ext>
            </a:extLst>
          </p:cNvPr>
          <p:cNvPicPr>
            <a:picLocks noChangeAspect="1"/>
          </p:cNvPicPr>
          <p:nvPr/>
        </p:nvPicPr>
        <p:blipFill rotWithShape="1">
          <a:blip r:embed="rId2"/>
          <a:srcRect b="27618"/>
          <a:stretch/>
        </p:blipFill>
        <p:spPr>
          <a:xfrm>
            <a:off x="547577" y="832128"/>
            <a:ext cx="7840883" cy="3759749"/>
          </a:xfrm>
          <a:prstGeom prst="rect">
            <a:avLst/>
          </a:prstGeom>
        </p:spPr>
      </p:pic>
      <p:sp>
        <p:nvSpPr>
          <p:cNvPr id="6" name="Oval 5">
            <a:extLst>
              <a:ext uri="{FF2B5EF4-FFF2-40B4-BE49-F238E27FC236}">
                <a16:creationId xmlns:a16="http://schemas.microsoft.com/office/drawing/2014/main" id="{A40F8D5C-45CD-B19D-A52A-7A1C3CBAC499}"/>
              </a:ext>
            </a:extLst>
          </p:cNvPr>
          <p:cNvSpPr/>
          <p:nvPr/>
        </p:nvSpPr>
        <p:spPr>
          <a:xfrm>
            <a:off x="1192695" y="1439792"/>
            <a:ext cx="2097157" cy="1005233"/>
          </a:xfrm>
          <a:prstGeom prst="ellipse">
            <a:avLst/>
          </a:prstGeom>
          <a:noFill/>
          <a:ln w="476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632224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0EB9B5-8DBD-D4D0-196D-880AD8F6D0F7}"/>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9CE1F801-056A-568B-F6F2-1E4F263BF508}"/>
              </a:ext>
            </a:extLst>
          </p:cNvPr>
          <p:cNvSpPr>
            <a:spLocks noGrp="1"/>
          </p:cNvSpPr>
          <p:nvPr>
            <p:ph type="sldNum" sz="quarter" idx="10"/>
          </p:nvPr>
        </p:nvSpPr>
        <p:spPr/>
        <p:txBody>
          <a:bodyPr/>
          <a:lstStyle/>
          <a:p>
            <a:pPr>
              <a:defRPr/>
            </a:pPr>
            <a:fld id="{B0B43513-D02F-4D41-AB37-CEA7021E9403}" type="slidenum">
              <a:rPr lang="nl-NL" altLang="nl-NL" smtClean="0"/>
              <a:pPr>
                <a:defRPr/>
              </a:pPr>
              <a:t>11</a:t>
            </a:fld>
            <a:endParaRPr lang="nl-NL" altLang="nl-NL"/>
          </a:p>
        </p:txBody>
      </p:sp>
      <p:pic>
        <p:nvPicPr>
          <p:cNvPr id="5" name="Content Placeholder 5" descr="Graphical user interface, diagram&#10;&#10;Description automatically generated">
            <a:extLst>
              <a:ext uri="{FF2B5EF4-FFF2-40B4-BE49-F238E27FC236}">
                <a16:creationId xmlns:a16="http://schemas.microsoft.com/office/drawing/2014/main" id="{00BB70DE-E6B9-EC9E-22F9-342BC9EE2FF1}"/>
              </a:ext>
            </a:extLst>
          </p:cNvPr>
          <p:cNvPicPr>
            <a:picLocks noChangeAspect="1"/>
          </p:cNvPicPr>
          <p:nvPr/>
        </p:nvPicPr>
        <p:blipFill rotWithShape="1">
          <a:blip r:embed="rId2"/>
          <a:srcRect b="27618"/>
          <a:stretch/>
        </p:blipFill>
        <p:spPr>
          <a:xfrm>
            <a:off x="1700515" y="698478"/>
            <a:ext cx="5445719" cy="2611254"/>
          </a:xfrm>
          <a:prstGeom prst="rect">
            <a:avLst/>
          </a:prstGeom>
        </p:spPr>
      </p:pic>
      <p:pic>
        <p:nvPicPr>
          <p:cNvPr id="7" name="Picture 6" descr="Text&#10;&#10;Description automatically generated">
            <a:extLst>
              <a:ext uri="{FF2B5EF4-FFF2-40B4-BE49-F238E27FC236}">
                <a16:creationId xmlns:a16="http://schemas.microsoft.com/office/drawing/2014/main" id="{E5616956-A723-2FD4-40AD-0881CDC936A3}"/>
              </a:ext>
            </a:extLst>
          </p:cNvPr>
          <p:cNvPicPr>
            <a:picLocks noChangeAspect="1"/>
          </p:cNvPicPr>
          <p:nvPr/>
        </p:nvPicPr>
        <p:blipFill>
          <a:blip r:embed="rId3"/>
          <a:stretch>
            <a:fillRect/>
          </a:stretch>
        </p:blipFill>
        <p:spPr>
          <a:xfrm>
            <a:off x="860117" y="3361793"/>
            <a:ext cx="5941719" cy="1280370"/>
          </a:xfrm>
          <a:prstGeom prst="rect">
            <a:avLst/>
          </a:prstGeom>
        </p:spPr>
      </p:pic>
      <p:pic>
        <p:nvPicPr>
          <p:cNvPr id="9" name="Picture 8" descr="Text&#10;&#10;Description automatically generated">
            <a:extLst>
              <a:ext uri="{FF2B5EF4-FFF2-40B4-BE49-F238E27FC236}">
                <a16:creationId xmlns:a16="http://schemas.microsoft.com/office/drawing/2014/main" id="{120F61C5-8258-8CF8-56AD-C853398ADDD6}"/>
              </a:ext>
            </a:extLst>
          </p:cNvPr>
          <p:cNvPicPr>
            <a:picLocks noChangeAspect="1"/>
          </p:cNvPicPr>
          <p:nvPr/>
        </p:nvPicPr>
        <p:blipFill>
          <a:blip r:embed="rId4"/>
          <a:stretch>
            <a:fillRect/>
          </a:stretch>
        </p:blipFill>
        <p:spPr>
          <a:xfrm>
            <a:off x="820360" y="4704165"/>
            <a:ext cx="2910842" cy="1430414"/>
          </a:xfrm>
          <a:prstGeom prst="rect">
            <a:avLst/>
          </a:prstGeom>
        </p:spPr>
      </p:pic>
    </p:spTree>
    <p:extLst>
      <p:ext uri="{BB962C8B-B14F-4D97-AF65-F5344CB8AC3E}">
        <p14:creationId xmlns:p14="http://schemas.microsoft.com/office/powerpoint/2010/main" val="153624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D8B66A-9E4D-02D9-1408-3FE8ECA2F772}"/>
              </a:ext>
            </a:extLst>
          </p:cNvPr>
          <p:cNvSpPr>
            <a:spLocks noGrp="1"/>
          </p:cNvSpPr>
          <p:nvPr>
            <p:ph sz="half" idx="2"/>
          </p:nvPr>
        </p:nvSpPr>
        <p:spPr/>
        <p:txBody>
          <a:bodyPr>
            <a:normAutofit fontScale="92500" lnSpcReduction="10000"/>
          </a:bodyPr>
          <a:lstStyle/>
          <a:p>
            <a:pPr marL="0" indent="0" algn="ctr">
              <a:buNone/>
            </a:pPr>
            <a:r>
              <a:rPr lang="en-NL" sz="2400" b="1" dirty="0"/>
              <a:t>Topic 1: Data requirements</a:t>
            </a:r>
          </a:p>
          <a:p>
            <a:pPr marL="0" indent="0">
              <a:buNone/>
            </a:pPr>
            <a:endParaRPr lang="en-NL" b="1" dirty="0"/>
          </a:p>
          <a:p>
            <a:pPr marL="0" indent="0">
              <a:buNone/>
            </a:pPr>
            <a:r>
              <a:rPr lang="en-NL" b="1" dirty="0"/>
              <a:t>Q:</a:t>
            </a:r>
            <a:r>
              <a:rPr lang="en-NL" dirty="0"/>
              <a:t> </a:t>
            </a:r>
            <a:r>
              <a:rPr lang="en-GB" dirty="0"/>
              <a:t>Why do transformers generalize worse when trained on insufficient amounts of data compared to CNN? </a:t>
            </a:r>
          </a:p>
          <a:p>
            <a:pPr marL="0" indent="0">
              <a:buNone/>
            </a:pPr>
            <a:endParaRPr lang="en-GB" dirty="0"/>
          </a:p>
          <a:p>
            <a:pPr marL="0" indent="0">
              <a:buNone/>
            </a:pPr>
            <a:r>
              <a:rPr lang="en-GB" b="1" dirty="0"/>
              <a:t>Q:</a:t>
            </a:r>
            <a:r>
              <a:rPr lang="en-GB" dirty="0"/>
              <a:t> In the vision transformers paper, it was mentioned that on smaller dataset, models like </a:t>
            </a:r>
            <a:r>
              <a:rPr lang="en-GB" dirty="0" err="1"/>
              <a:t>ResNet</a:t>
            </a:r>
            <a:r>
              <a:rPr lang="en-GB" dirty="0"/>
              <a:t> perform better than </a:t>
            </a:r>
            <a:r>
              <a:rPr lang="en-GB" dirty="0" err="1"/>
              <a:t>ViT</a:t>
            </a:r>
            <a:r>
              <a:rPr lang="en-GB" dirty="0"/>
              <a:t>. Given that many medical imaging datasets are orders of magnitude smaller than the ”smaller datasets” that were used in that study, how can we best use </a:t>
            </a:r>
            <a:r>
              <a:rPr lang="en-GB" dirty="0" err="1"/>
              <a:t>ViTs</a:t>
            </a:r>
            <a:r>
              <a:rPr lang="en-GB" dirty="0"/>
              <a:t> in the biomedical field? Are techniques like transfer learning from larger non-medical datasets be able to be used as pretraining?</a:t>
            </a:r>
          </a:p>
          <a:p>
            <a:pPr marL="0" indent="0">
              <a:buNone/>
            </a:pPr>
            <a:endParaRPr lang="en-GB" dirty="0"/>
          </a:p>
          <a:p>
            <a:pPr marL="0" indent="0">
              <a:buNone/>
            </a:pPr>
            <a:r>
              <a:rPr lang="en-GB" b="1" dirty="0"/>
              <a:t>Q:</a:t>
            </a:r>
            <a:r>
              <a:rPr lang="en-GB" dirty="0"/>
              <a:t> Considering the larger data requirements of </a:t>
            </a:r>
            <a:r>
              <a:rPr lang="en-GB" dirty="0" err="1"/>
              <a:t>ViTs</a:t>
            </a:r>
            <a:r>
              <a:rPr lang="en-GB" dirty="0"/>
              <a:t> compared to its CNN counterpart, is it possible that </a:t>
            </a:r>
            <a:r>
              <a:rPr lang="en-GB" dirty="0" err="1"/>
              <a:t>ViTs</a:t>
            </a:r>
            <a:r>
              <a:rPr lang="en-GB" dirty="0"/>
              <a:t> are adopted for medical applications?</a:t>
            </a:r>
            <a:br>
              <a:rPr lang="en-GB" dirty="0"/>
            </a:br>
            <a:endParaRPr lang="en-GB" dirty="0"/>
          </a:p>
          <a:p>
            <a:pPr marL="0" indent="0">
              <a:buNone/>
            </a:pPr>
            <a:br>
              <a:rPr lang="en-GB" dirty="0"/>
            </a:br>
            <a:endParaRPr lang="en-NL" dirty="0"/>
          </a:p>
        </p:txBody>
      </p:sp>
      <p:sp>
        <p:nvSpPr>
          <p:cNvPr id="3" name="Subtitle 2">
            <a:extLst>
              <a:ext uri="{FF2B5EF4-FFF2-40B4-BE49-F238E27FC236}">
                <a16:creationId xmlns:a16="http://schemas.microsoft.com/office/drawing/2014/main" id="{2434BC01-878B-A85F-A445-59D3BF191076}"/>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AE7ADDA3-9931-21D1-F485-A7A1FA577AE2}"/>
              </a:ext>
            </a:extLst>
          </p:cNvPr>
          <p:cNvSpPr>
            <a:spLocks noGrp="1"/>
          </p:cNvSpPr>
          <p:nvPr>
            <p:ph type="sldNum" sz="quarter" idx="10"/>
          </p:nvPr>
        </p:nvSpPr>
        <p:spPr/>
        <p:txBody>
          <a:bodyPr/>
          <a:lstStyle/>
          <a:p>
            <a:pPr>
              <a:defRPr/>
            </a:pPr>
            <a:fld id="{B0B43513-D02F-4D41-AB37-CEA7021E9403}" type="slidenum">
              <a:rPr lang="nl-NL" altLang="nl-NL" smtClean="0"/>
              <a:pPr>
                <a:defRPr/>
              </a:pPr>
              <a:t>12</a:t>
            </a:fld>
            <a:endParaRPr lang="nl-NL" altLang="nl-NL"/>
          </a:p>
        </p:txBody>
      </p:sp>
    </p:spTree>
    <p:extLst>
      <p:ext uri="{BB962C8B-B14F-4D97-AF65-F5344CB8AC3E}">
        <p14:creationId xmlns:p14="http://schemas.microsoft.com/office/powerpoint/2010/main" val="404927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C2B0EA-7ED1-83D4-BE06-0D985E3AFFA6}"/>
              </a:ext>
            </a:extLst>
          </p:cNvPr>
          <p:cNvSpPr>
            <a:spLocks noGrp="1"/>
          </p:cNvSpPr>
          <p:nvPr>
            <p:ph sz="half" idx="2"/>
          </p:nvPr>
        </p:nvSpPr>
        <p:spPr/>
        <p:txBody>
          <a:bodyPr>
            <a:normAutofit/>
          </a:bodyPr>
          <a:lstStyle/>
          <a:p>
            <a:pPr marL="0" indent="0" algn="ctr">
              <a:buNone/>
            </a:pPr>
            <a:r>
              <a:rPr lang="en-NL" b="1" dirty="0"/>
              <a:t>Topic 1.5: Inductive bias</a:t>
            </a:r>
          </a:p>
          <a:p>
            <a:pPr marL="0" indent="0">
              <a:buNone/>
            </a:pPr>
            <a:endParaRPr lang="en-NL" b="1" dirty="0"/>
          </a:p>
          <a:p>
            <a:pPr marL="0" indent="0">
              <a:buNone/>
            </a:pPr>
            <a:r>
              <a:rPr lang="en-NL" b="1" dirty="0"/>
              <a:t>Q: </a:t>
            </a:r>
            <a:r>
              <a:rPr lang="en-GB" dirty="0"/>
              <a:t>Why is the </a:t>
            </a:r>
            <a:r>
              <a:rPr lang="en-GB" u="sng" dirty="0"/>
              <a:t>inductive bias</a:t>
            </a:r>
            <a:r>
              <a:rPr lang="en-GB" dirty="0"/>
              <a:t> lower for transformers compared to convolutional neural networks?</a:t>
            </a:r>
          </a:p>
          <a:p>
            <a:pPr marL="0" indent="0">
              <a:buNone/>
            </a:pPr>
            <a:endParaRPr lang="en-GB" dirty="0"/>
          </a:p>
          <a:p>
            <a:pPr marL="0" indent="0">
              <a:buNone/>
            </a:pPr>
            <a:r>
              <a:rPr lang="en-GB" b="1" dirty="0"/>
              <a:t>Q:</a:t>
            </a:r>
            <a:r>
              <a:rPr lang="en-GB" dirty="0"/>
              <a:t> Transformers have less </a:t>
            </a:r>
            <a:r>
              <a:rPr lang="en-GB" strike="sngStrike" dirty="0">
                <a:solidFill>
                  <a:srgbClr val="FF0000"/>
                </a:solidFill>
              </a:rPr>
              <a:t>biases</a:t>
            </a:r>
            <a:r>
              <a:rPr lang="en-GB" dirty="0"/>
              <a:t> than CNNs but still manage to roughly learn the same things (look at the internal representations of the 16x16 paper) and are able to outcompete them in performance relative to training time. Which </a:t>
            </a:r>
            <a:r>
              <a:rPr lang="en-GB" strike="sngStrike" dirty="0">
                <a:solidFill>
                  <a:srgbClr val="FF0000"/>
                </a:solidFill>
              </a:rPr>
              <a:t>biases</a:t>
            </a:r>
            <a:r>
              <a:rPr lang="en-GB" dirty="0"/>
              <a:t> do transformers still have and which should we hope to remove to improve performance even more?</a:t>
            </a:r>
          </a:p>
          <a:p>
            <a:pPr marL="0" indent="0">
              <a:buNone/>
            </a:pPr>
            <a:endParaRPr lang="en-NL" dirty="0"/>
          </a:p>
        </p:txBody>
      </p:sp>
      <p:sp>
        <p:nvSpPr>
          <p:cNvPr id="3" name="Subtitle 2">
            <a:extLst>
              <a:ext uri="{FF2B5EF4-FFF2-40B4-BE49-F238E27FC236}">
                <a16:creationId xmlns:a16="http://schemas.microsoft.com/office/drawing/2014/main" id="{3948C928-9F75-D56E-5DD8-ADBF5BD9AB0F}"/>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C706E324-D830-4BA1-C3FC-04DD2CB3C109}"/>
              </a:ext>
            </a:extLst>
          </p:cNvPr>
          <p:cNvSpPr>
            <a:spLocks noGrp="1"/>
          </p:cNvSpPr>
          <p:nvPr>
            <p:ph type="sldNum" sz="quarter" idx="10"/>
          </p:nvPr>
        </p:nvSpPr>
        <p:spPr/>
        <p:txBody>
          <a:bodyPr/>
          <a:lstStyle/>
          <a:p>
            <a:pPr>
              <a:defRPr/>
            </a:pPr>
            <a:fld id="{B0B43513-D02F-4D41-AB37-CEA7021E9403}" type="slidenum">
              <a:rPr lang="nl-NL" altLang="nl-NL" smtClean="0"/>
              <a:pPr>
                <a:defRPr/>
              </a:pPr>
              <a:t>13</a:t>
            </a:fld>
            <a:endParaRPr lang="nl-NL" altLang="nl-NL"/>
          </a:p>
        </p:txBody>
      </p:sp>
    </p:spTree>
    <p:extLst>
      <p:ext uri="{BB962C8B-B14F-4D97-AF65-F5344CB8AC3E}">
        <p14:creationId xmlns:p14="http://schemas.microsoft.com/office/powerpoint/2010/main" val="20394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BB6C64-18E8-F91E-C0B3-757D82B9EBAD}"/>
              </a:ext>
            </a:extLst>
          </p:cNvPr>
          <p:cNvSpPr>
            <a:spLocks noGrp="1"/>
          </p:cNvSpPr>
          <p:nvPr>
            <p:ph sz="half" idx="2"/>
          </p:nvPr>
        </p:nvSpPr>
        <p:spPr/>
        <p:txBody>
          <a:bodyPr>
            <a:normAutofit/>
          </a:bodyPr>
          <a:lstStyle/>
          <a:p>
            <a:pPr marL="0" indent="0" algn="ctr">
              <a:buNone/>
            </a:pPr>
            <a:r>
              <a:rPr lang="en-NL" sz="2400" dirty="0"/>
              <a:t>Inductive bias ~ assumptions about the data built into your model.</a:t>
            </a:r>
          </a:p>
          <a:p>
            <a:pPr marL="0" indent="0" algn="ctr">
              <a:buNone/>
            </a:pPr>
            <a:endParaRPr lang="en-NL" dirty="0"/>
          </a:p>
          <a:p>
            <a:pPr marL="0" indent="0">
              <a:buNone/>
            </a:pPr>
            <a:r>
              <a:rPr lang="en-NL" dirty="0"/>
              <a:t>In CNNs:</a:t>
            </a:r>
          </a:p>
          <a:p>
            <a:pPr>
              <a:buFontTx/>
              <a:buChar char="-"/>
            </a:pPr>
            <a:r>
              <a:rPr lang="en-NL" dirty="0"/>
              <a:t>Locality (small kernels)</a:t>
            </a:r>
          </a:p>
          <a:p>
            <a:pPr>
              <a:buFontTx/>
              <a:buChar char="-"/>
            </a:pPr>
            <a:r>
              <a:rPr lang="en-NL" dirty="0"/>
              <a:t>Equivariance (weight sharing)</a:t>
            </a:r>
          </a:p>
          <a:p>
            <a:pPr>
              <a:buFontTx/>
              <a:buChar char="-"/>
            </a:pPr>
            <a:r>
              <a:rPr lang="en-NL" dirty="0"/>
              <a:t>Invariance (pooling) </a:t>
            </a:r>
          </a:p>
          <a:p>
            <a:pPr marL="0" indent="0">
              <a:buNone/>
            </a:pPr>
            <a:endParaRPr lang="en-NL" dirty="0"/>
          </a:p>
          <a:p>
            <a:pPr marL="0" indent="0">
              <a:buNone/>
            </a:pPr>
            <a:r>
              <a:rPr lang="en-NL" dirty="0"/>
              <a:t>In transformers:</a:t>
            </a:r>
          </a:p>
          <a:p>
            <a:pPr>
              <a:buFontTx/>
              <a:buChar char="-"/>
            </a:pPr>
            <a:r>
              <a:rPr lang="en-NL" dirty="0"/>
              <a:t>Locality (cutting into patches)</a:t>
            </a:r>
          </a:p>
          <a:p>
            <a:pPr>
              <a:buFontTx/>
              <a:buChar char="-"/>
            </a:pPr>
            <a:r>
              <a:rPr lang="en-NL" dirty="0"/>
              <a:t>Equivariance (linear projection)</a:t>
            </a:r>
          </a:p>
          <a:p>
            <a:pPr>
              <a:buFontTx/>
              <a:buChar char="-"/>
            </a:pPr>
            <a:r>
              <a:rPr lang="en-NL" dirty="0"/>
              <a:t>(Both are ”weaker” inductive biases)</a:t>
            </a:r>
          </a:p>
        </p:txBody>
      </p:sp>
      <p:sp>
        <p:nvSpPr>
          <p:cNvPr id="3" name="Subtitle 2">
            <a:extLst>
              <a:ext uri="{FF2B5EF4-FFF2-40B4-BE49-F238E27FC236}">
                <a16:creationId xmlns:a16="http://schemas.microsoft.com/office/drawing/2014/main" id="{5B4674B7-29D9-097C-DB44-34CD2921A8C1}"/>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880BD35D-2F99-B5CB-7BCE-C32F68726EF7}"/>
              </a:ext>
            </a:extLst>
          </p:cNvPr>
          <p:cNvSpPr>
            <a:spLocks noGrp="1"/>
          </p:cNvSpPr>
          <p:nvPr>
            <p:ph type="sldNum" sz="quarter" idx="10"/>
          </p:nvPr>
        </p:nvSpPr>
        <p:spPr/>
        <p:txBody>
          <a:bodyPr/>
          <a:lstStyle/>
          <a:p>
            <a:pPr>
              <a:defRPr/>
            </a:pPr>
            <a:fld id="{B0B43513-D02F-4D41-AB37-CEA7021E9403}" type="slidenum">
              <a:rPr lang="nl-NL" altLang="nl-NL" smtClean="0"/>
              <a:pPr>
                <a:defRPr/>
              </a:pPr>
              <a:t>14</a:t>
            </a:fld>
            <a:endParaRPr lang="nl-NL" altLang="nl-NL"/>
          </a:p>
        </p:txBody>
      </p:sp>
    </p:spTree>
    <p:extLst>
      <p:ext uri="{BB962C8B-B14F-4D97-AF65-F5344CB8AC3E}">
        <p14:creationId xmlns:p14="http://schemas.microsoft.com/office/powerpoint/2010/main" val="86929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 schematic&#10;&#10;Description automatically generated">
            <a:extLst>
              <a:ext uri="{FF2B5EF4-FFF2-40B4-BE49-F238E27FC236}">
                <a16:creationId xmlns:a16="http://schemas.microsoft.com/office/drawing/2014/main" id="{D6DA26C2-FEE9-E951-8558-A94C158511BE}"/>
              </a:ext>
            </a:extLst>
          </p:cNvPr>
          <p:cNvPicPr>
            <a:picLocks noGrp="1" noChangeAspect="1"/>
          </p:cNvPicPr>
          <p:nvPr>
            <p:ph sz="half" idx="2"/>
          </p:nvPr>
        </p:nvPicPr>
        <p:blipFill>
          <a:blip r:embed="rId3"/>
          <a:stretch>
            <a:fillRect/>
          </a:stretch>
        </p:blipFill>
        <p:spPr>
          <a:xfrm>
            <a:off x="1136412" y="2126974"/>
            <a:ext cx="6871175" cy="4002717"/>
          </a:xfrm>
        </p:spPr>
      </p:pic>
      <p:sp>
        <p:nvSpPr>
          <p:cNvPr id="3" name="Subtitle 2">
            <a:extLst>
              <a:ext uri="{FF2B5EF4-FFF2-40B4-BE49-F238E27FC236}">
                <a16:creationId xmlns:a16="http://schemas.microsoft.com/office/drawing/2014/main" id="{DECFE606-09A1-19CE-F1B6-6F0AC1457FBE}"/>
              </a:ext>
            </a:extLst>
          </p:cNvPr>
          <p:cNvSpPr>
            <a:spLocks noGrp="1"/>
          </p:cNvSpPr>
          <p:nvPr>
            <p:ph type="subTitle" idx="1"/>
          </p:nvPr>
        </p:nvSpPr>
        <p:spPr/>
        <p:txBody>
          <a:bodyPr/>
          <a:lstStyle/>
          <a:p>
            <a:r>
              <a:rPr lang="en-NL" dirty="0"/>
              <a:t>Lafarge et al. 2021</a:t>
            </a:r>
          </a:p>
        </p:txBody>
      </p:sp>
      <p:sp>
        <p:nvSpPr>
          <p:cNvPr id="4" name="Slide Number Placeholder 3">
            <a:extLst>
              <a:ext uri="{FF2B5EF4-FFF2-40B4-BE49-F238E27FC236}">
                <a16:creationId xmlns:a16="http://schemas.microsoft.com/office/drawing/2014/main" id="{CCF37AB5-712D-DC10-360D-3810DE36110E}"/>
              </a:ext>
            </a:extLst>
          </p:cNvPr>
          <p:cNvSpPr>
            <a:spLocks noGrp="1"/>
          </p:cNvSpPr>
          <p:nvPr>
            <p:ph type="sldNum" sz="quarter" idx="10"/>
          </p:nvPr>
        </p:nvSpPr>
        <p:spPr/>
        <p:txBody>
          <a:bodyPr/>
          <a:lstStyle/>
          <a:p>
            <a:pPr>
              <a:defRPr/>
            </a:pPr>
            <a:fld id="{B0B43513-D02F-4D41-AB37-CEA7021E9403}" type="slidenum">
              <a:rPr lang="nl-NL" altLang="nl-NL" smtClean="0"/>
              <a:pPr>
                <a:defRPr/>
              </a:pPr>
              <a:t>15</a:t>
            </a:fld>
            <a:endParaRPr lang="nl-NL" altLang="nl-NL"/>
          </a:p>
        </p:txBody>
      </p:sp>
      <p:sp>
        <p:nvSpPr>
          <p:cNvPr id="7" name="Content Placeholder 1">
            <a:extLst>
              <a:ext uri="{FF2B5EF4-FFF2-40B4-BE49-F238E27FC236}">
                <a16:creationId xmlns:a16="http://schemas.microsoft.com/office/drawing/2014/main" id="{062F2730-D5E0-0249-49FB-A268C79F84AA}"/>
              </a:ext>
            </a:extLst>
          </p:cNvPr>
          <p:cNvSpPr txBox="1">
            <a:spLocks/>
          </p:cNvSpPr>
          <p:nvPr/>
        </p:nvSpPr>
        <p:spPr>
          <a:xfrm>
            <a:off x="343409" y="1129719"/>
            <a:ext cx="8250257" cy="5194127"/>
          </a:xfrm>
          <a:prstGeom prst="rect">
            <a:avLst/>
          </a:prstGeom>
        </p:spPr>
        <p:txBody>
          <a:bodyPr>
            <a:normAutofit/>
          </a:bodyPr>
          <a:lstStyle>
            <a:lvl1pPr marL="342900" indent="-3429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charset="0"/>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lgn="ctr">
              <a:buNone/>
            </a:pPr>
            <a:r>
              <a:rPr lang="en-NL" sz="1800" dirty="0"/>
              <a:t>Example from our own work: rotational equivariance and invariance (in addition to translational) → higher inductive bias:</a:t>
            </a:r>
          </a:p>
        </p:txBody>
      </p:sp>
    </p:spTree>
    <p:extLst>
      <p:ext uri="{BB962C8B-B14F-4D97-AF65-F5344CB8AC3E}">
        <p14:creationId xmlns:p14="http://schemas.microsoft.com/office/powerpoint/2010/main" val="1658272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CA130BF1-5694-DA1E-C734-160441EADECF}"/>
              </a:ext>
            </a:extLst>
          </p:cNvPr>
          <p:cNvPicPr>
            <a:picLocks noGrp="1" noChangeAspect="1"/>
          </p:cNvPicPr>
          <p:nvPr>
            <p:ph sz="half" idx="2"/>
          </p:nvPr>
        </p:nvPicPr>
        <p:blipFill>
          <a:blip r:embed="rId2"/>
          <a:stretch>
            <a:fillRect/>
          </a:stretch>
        </p:blipFill>
        <p:spPr>
          <a:xfrm>
            <a:off x="1685063" y="1263650"/>
            <a:ext cx="5029200" cy="4330700"/>
          </a:xfrm>
        </p:spPr>
      </p:pic>
      <p:sp>
        <p:nvSpPr>
          <p:cNvPr id="3" name="Subtitle 2">
            <a:extLst>
              <a:ext uri="{FF2B5EF4-FFF2-40B4-BE49-F238E27FC236}">
                <a16:creationId xmlns:a16="http://schemas.microsoft.com/office/drawing/2014/main" id="{4F71EDC4-5261-087D-E8A9-9451A5F5EBD9}"/>
              </a:ext>
            </a:extLst>
          </p:cNvPr>
          <p:cNvSpPr>
            <a:spLocks noGrp="1"/>
          </p:cNvSpPr>
          <p:nvPr>
            <p:ph type="subTitle" idx="1"/>
          </p:nvPr>
        </p:nvSpPr>
        <p:spPr/>
        <p:txBody>
          <a:bodyPr>
            <a:normAutofit fontScale="70000" lnSpcReduction="20000"/>
          </a:bodyPr>
          <a:lstStyle/>
          <a:p>
            <a:r>
              <a:rPr lang="en-GB" dirty="0"/>
              <a:t>https://</a:t>
            </a:r>
            <a:r>
              <a:rPr lang="en-GB" dirty="0" err="1"/>
              <a:t>arxiv.org</a:t>
            </a:r>
            <a:r>
              <a:rPr lang="en-GB" dirty="0"/>
              <a:t>/pdf/2210.02984.pdf</a:t>
            </a:r>
            <a:endParaRPr lang="en-NL" dirty="0"/>
          </a:p>
        </p:txBody>
      </p:sp>
      <p:sp>
        <p:nvSpPr>
          <p:cNvPr id="4" name="Slide Number Placeholder 3">
            <a:extLst>
              <a:ext uri="{FF2B5EF4-FFF2-40B4-BE49-F238E27FC236}">
                <a16:creationId xmlns:a16="http://schemas.microsoft.com/office/drawing/2014/main" id="{0F8571B2-2E82-E027-8FC2-D7C99A99E1F1}"/>
              </a:ext>
            </a:extLst>
          </p:cNvPr>
          <p:cNvSpPr>
            <a:spLocks noGrp="1"/>
          </p:cNvSpPr>
          <p:nvPr>
            <p:ph type="sldNum" sz="quarter" idx="10"/>
          </p:nvPr>
        </p:nvSpPr>
        <p:spPr/>
        <p:txBody>
          <a:bodyPr/>
          <a:lstStyle/>
          <a:p>
            <a:pPr>
              <a:defRPr/>
            </a:pPr>
            <a:fld id="{B0B43513-D02F-4D41-AB37-CEA7021E9403}" type="slidenum">
              <a:rPr lang="nl-NL" altLang="nl-NL" smtClean="0"/>
              <a:pPr>
                <a:defRPr/>
              </a:pPr>
              <a:t>16</a:t>
            </a:fld>
            <a:endParaRPr lang="nl-NL" altLang="nl-NL"/>
          </a:p>
        </p:txBody>
      </p:sp>
    </p:spTree>
    <p:extLst>
      <p:ext uri="{BB962C8B-B14F-4D97-AF65-F5344CB8AC3E}">
        <p14:creationId xmlns:p14="http://schemas.microsoft.com/office/powerpoint/2010/main" val="3064386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AFD12F-4441-A668-F22A-D52FCDD5ACB9}"/>
              </a:ext>
            </a:extLst>
          </p:cNvPr>
          <p:cNvSpPr>
            <a:spLocks noGrp="1"/>
          </p:cNvSpPr>
          <p:nvPr>
            <p:ph type="subTitle" idx="1"/>
          </p:nvPr>
        </p:nvSpPr>
        <p:spPr/>
        <p:txBody>
          <a:bodyPr>
            <a:normAutofit fontScale="70000" lnSpcReduction="20000"/>
          </a:bodyPr>
          <a:lstStyle/>
          <a:p>
            <a:r>
              <a:rPr lang="en-GB" dirty="0"/>
              <a:t>https://</a:t>
            </a:r>
            <a:r>
              <a:rPr lang="en-GB" dirty="0" err="1"/>
              <a:t>arxiv.org</a:t>
            </a:r>
            <a:r>
              <a:rPr lang="en-GB" dirty="0"/>
              <a:t>/pdf/2103.10697.pdf</a:t>
            </a:r>
            <a:endParaRPr lang="en-NL" dirty="0"/>
          </a:p>
        </p:txBody>
      </p:sp>
      <p:sp>
        <p:nvSpPr>
          <p:cNvPr id="4" name="Slide Number Placeholder 3">
            <a:extLst>
              <a:ext uri="{FF2B5EF4-FFF2-40B4-BE49-F238E27FC236}">
                <a16:creationId xmlns:a16="http://schemas.microsoft.com/office/drawing/2014/main" id="{84A660A8-3B73-BAF9-4B13-075C94DDAC29}"/>
              </a:ext>
            </a:extLst>
          </p:cNvPr>
          <p:cNvSpPr>
            <a:spLocks noGrp="1"/>
          </p:cNvSpPr>
          <p:nvPr>
            <p:ph type="sldNum" sz="quarter" idx="10"/>
          </p:nvPr>
        </p:nvSpPr>
        <p:spPr/>
        <p:txBody>
          <a:bodyPr/>
          <a:lstStyle/>
          <a:p>
            <a:pPr>
              <a:defRPr/>
            </a:pPr>
            <a:fld id="{B0B43513-D02F-4D41-AB37-CEA7021E9403}" type="slidenum">
              <a:rPr lang="nl-NL" altLang="nl-NL" smtClean="0"/>
              <a:pPr>
                <a:defRPr/>
              </a:pPr>
              <a:t>17</a:t>
            </a:fld>
            <a:endParaRPr lang="nl-NL" altLang="nl-NL"/>
          </a:p>
        </p:txBody>
      </p:sp>
      <p:pic>
        <p:nvPicPr>
          <p:cNvPr id="5" name="Picture 4" descr="Shape&#10;&#10;Description automatically generated with medium confidence">
            <a:extLst>
              <a:ext uri="{FF2B5EF4-FFF2-40B4-BE49-F238E27FC236}">
                <a16:creationId xmlns:a16="http://schemas.microsoft.com/office/drawing/2014/main" id="{E94295C6-C3BD-98E9-E05E-F6F6DCDF3F87}"/>
              </a:ext>
            </a:extLst>
          </p:cNvPr>
          <p:cNvPicPr>
            <a:picLocks noChangeAspect="1"/>
          </p:cNvPicPr>
          <p:nvPr/>
        </p:nvPicPr>
        <p:blipFill>
          <a:blip r:embed="rId3"/>
          <a:stretch>
            <a:fillRect/>
          </a:stretch>
        </p:blipFill>
        <p:spPr>
          <a:xfrm>
            <a:off x="1549400" y="895350"/>
            <a:ext cx="6045200" cy="5067300"/>
          </a:xfrm>
          <a:prstGeom prst="rect">
            <a:avLst/>
          </a:prstGeom>
        </p:spPr>
      </p:pic>
    </p:spTree>
    <p:extLst>
      <p:ext uri="{BB962C8B-B14F-4D97-AF65-F5344CB8AC3E}">
        <p14:creationId xmlns:p14="http://schemas.microsoft.com/office/powerpoint/2010/main" val="2793762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C2B0EA-7ED1-83D4-BE06-0D985E3AFFA6}"/>
              </a:ext>
            </a:extLst>
          </p:cNvPr>
          <p:cNvSpPr>
            <a:spLocks noGrp="1"/>
          </p:cNvSpPr>
          <p:nvPr>
            <p:ph sz="half" idx="2"/>
          </p:nvPr>
        </p:nvSpPr>
        <p:spPr/>
        <p:txBody>
          <a:bodyPr>
            <a:normAutofit fontScale="85000" lnSpcReduction="20000"/>
          </a:bodyPr>
          <a:lstStyle/>
          <a:p>
            <a:pPr marL="0" indent="0" algn="ctr">
              <a:buNone/>
            </a:pPr>
            <a:r>
              <a:rPr lang="en-NL" sz="2800" b="1" dirty="0"/>
              <a:t>Topic 2: Handling biomedical data</a:t>
            </a:r>
          </a:p>
          <a:p>
            <a:pPr marL="0" indent="0">
              <a:buNone/>
            </a:pPr>
            <a:endParaRPr lang="en-NL" sz="2800" b="1" dirty="0"/>
          </a:p>
          <a:p>
            <a:pPr marL="0" indent="0">
              <a:buNone/>
            </a:pPr>
            <a:r>
              <a:rPr lang="en-NL" sz="2800" b="1" dirty="0"/>
              <a:t>Q</a:t>
            </a:r>
            <a:r>
              <a:rPr lang="en-NL" sz="2800" dirty="0"/>
              <a:t>: </a:t>
            </a:r>
            <a:r>
              <a:rPr lang="en-GB" sz="2800" dirty="0"/>
              <a:t>How can vision transformers be adapted to handle </a:t>
            </a:r>
            <a:r>
              <a:rPr lang="en-GB" sz="2800" u="sng" dirty="0"/>
              <a:t>other types of medical data</a:t>
            </a:r>
            <a:r>
              <a:rPr lang="en-GB" sz="2800" dirty="0"/>
              <a:t>, such as combining medical images with health records?</a:t>
            </a:r>
          </a:p>
          <a:p>
            <a:pPr marL="0" indent="0">
              <a:buNone/>
            </a:pPr>
            <a:endParaRPr lang="en-GB" sz="2800" dirty="0"/>
          </a:p>
          <a:p>
            <a:pPr marL="0" indent="0">
              <a:buNone/>
            </a:pPr>
            <a:r>
              <a:rPr lang="en-NL" sz="2800" b="1" dirty="0"/>
              <a:t>Q:</a:t>
            </a:r>
            <a:r>
              <a:rPr lang="en-NL" sz="2800" dirty="0"/>
              <a:t> </a:t>
            </a:r>
            <a:r>
              <a:rPr lang="en-GB" sz="2800" dirty="0"/>
              <a:t>(Apart from text and images,) to which topic could transformers be applied additionally? (You need lots of data as we can see from the second paper, so that is a constraint to keep in mind)</a:t>
            </a:r>
          </a:p>
          <a:p>
            <a:pPr marL="0" indent="0">
              <a:buNone/>
            </a:pPr>
            <a:endParaRPr lang="en-NL" sz="2800" b="1" dirty="0"/>
          </a:p>
          <a:p>
            <a:pPr marL="0" indent="0">
              <a:buNone/>
            </a:pPr>
            <a:r>
              <a:rPr lang="en-NL" sz="2800" b="1" dirty="0"/>
              <a:t>Q:</a:t>
            </a:r>
            <a:r>
              <a:rPr lang="en-NL" sz="2800" dirty="0"/>
              <a:t> What are the </a:t>
            </a:r>
            <a:r>
              <a:rPr lang="en-NL" sz="2800" u="sng" dirty="0"/>
              <a:t>advantages and disadvantages</a:t>
            </a:r>
            <a:r>
              <a:rPr lang="en-NL" sz="2800" dirty="0"/>
              <a:t> of vision transformer models compared to state-of-the-art convolutional neural network models for (medical) image analysis?</a:t>
            </a:r>
          </a:p>
          <a:p>
            <a:pPr marL="0" indent="0">
              <a:buNone/>
            </a:pPr>
            <a:endParaRPr lang="en-NL" dirty="0"/>
          </a:p>
          <a:p>
            <a:pPr marL="0" indent="0">
              <a:buNone/>
            </a:pPr>
            <a:endParaRPr lang="en-NL" dirty="0"/>
          </a:p>
        </p:txBody>
      </p:sp>
      <p:sp>
        <p:nvSpPr>
          <p:cNvPr id="3" name="Subtitle 2">
            <a:extLst>
              <a:ext uri="{FF2B5EF4-FFF2-40B4-BE49-F238E27FC236}">
                <a16:creationId xmlns:a16="http://schemas.microsoft.com/office/drawing/2014/main" id="{3948C928-9F75-D56E-5DD8-ADBF5BD9AB0F}"/>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C706E324-D830-4BA1-C3FC-04DD2CB3C109}"/>
              </a:ext>
            </a:extLst>
          </p:cNvPr>
          <p:cNvSpPr>
            <a:spLocks noGrp="1"/>
          </p:cNvSpPr>
          <p:nvPr>
            <p:ph type="sldNum" sz="quarter" idx="10"/>
          </p:nvPr>
        </p:nvSpPr>
        <p:spPr/>
        <p:txBody>
          <a:bodyPr/>
          <a:lstStyle/>
          <a:p>
            <a:pPr>
              <a:defRPr/>
            </a:pPr>
            <a:fld id="{B0B43513-D02F-4D41-AB37-CEA7021E9403}" type="slidenum">
              <a:rPr lang="nl-NL" altLang="nl-NL" smtClean="0"/>
              <a:pPr>
                <a:defRPr/>
              </a:pPr>
              <a:t>18</a:t>
            </a:fld>
            <a:endParaRPr lang="nl-NL" altLang="nl-NL"/>
          </a:p>
        </p:txBody>
      </p:sp>
    </p:spTree>
    <p:extLst>
      <p:ext uri="{BB962C8B-B14F-4D97-AF65-F5344CB8AC3E}">
        <p14:creationId xmlns:p14="http://schemas.microsoft.com/office/powerpoint/2010/main" val="1521125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3C4627-707E-01F4-2594-B588AFC09B9E}"/>
              </a:ext>
            </a:extLst>
          </p:cNvPr>
          <p:cNvSpPr>
            <a:spLocks noGrp="1"/>
          </p:cNvSpPr>
          <p:nvPr>
            <p:ph sz="half" idx="2"/>
          </p:nvPr>
        </p:nvSpPr>
        <p:spPr/>
        <p:txBody>
          <a:bodyPr/>
          <a:lstStyle/>
          <a:p>
            <a:pPr marL="0" indent="0">
              <a:buNone/>
            </a:pPr>
            <a:r>
              <a:rPr lang="en-NL" dirty="0"/>
              <a:t>Disadvantages:</a:t>
            </a:r>
          </a:p>
          <a:p>
            <a:pPr marL="0" indent="0">
              <a:buNone/>
            </a:pPr>
            <a:r>
              <a:rPr lang="en-NL" dirty="0"/>
              <a:t>Need more data to train</a:t>
            </a:r>
          </a:p>
          <a:p>
            <a:pPr marL="0" indent="0">
              <a:buNone/>
            </a:pPr>
            <a:r>
              <a:rPr lang="en-NL" dirty="0"/>
              <a:t>Computationally demanding</a:t>
            </a:r>
          </a:p>
          <a:p>
            <a:pPr marL="0" indent="0">
              <a:buNone/>
            </a:pPr>
            <a:endParaRPr lang="en-NL" dirty="0"/>
          </a:p>
          <a:p>
            <a:pPr marL="0" indent="0">
              <a:buNone/>
            </a:pPr>
            <a:r>
              <a:rPr lang="en-NL" dirty="0"/>
              <a:t>Advantages:</a:t>
            </a:r>
          </a:p>
          <a:p>
            <a:pPr marL="0" indent="0">
              <a:buNone/>
            </a:pPr>
            <a:r>
              <a:rPr lang="en-NL" dirty="0"/>
              <a:t>Less assumptions about the data </a:t>
            </a:r>
          </a:p>
          <a:p>
            <a:pPr marL="0" indent="0">
              <a:buNone/>
            </a:pPr>
            <a:r>
              <a:rPr lang="en-NL" dirty="0"/>
              <a:t>Include global information in the early layers</a:t>
            </a:r>
          </a:p>
          <a:p>
            <a:pPr marL="0" indent="0">
              <a:buNone/>
            </a:pPr>
            <a:endParaRPr lang="en-NL" dirty="0"/>
          </a:p>
          <a:p>
            <a:pPr marL="0" indent="0">
              <a:buNone/>
            </a:pPr>
            <a:r>
              <a:rPr lang="en-NL" dirty="0"/>
              <a:t>Transformers are easily adaptable to multi-modal data - </a:t>
            </a:r>
            <a:r>
              <a:rPr lang="en-NL" b="1" u="sng" dirty="0"/>
              <a:t>Why?</a:t>
            </a:r>
          </a:p>
          <a:p>
            <a:pPr marL="0" indent="0">
              <a:buNone/>
            </a:pPr>
            <a:endParaRPr lang="en-NL" dirty="0"/>
          </a:p>
        </p:txBody>
      </p:sp>
      <p:sp>
        <p:nvSpPr>
          <p:cNvPr id="3" name="Subtitle 2">
            <a:extLst>
              <a:ext uri="{FF2B5EF4-FFF2-40B4-BE49-F238E27FC236}">
                <a16:creationId xmlns:a16="http://schemas.microsoft.com/office/drawing/2014/main" id="{152364CE-5DAE-8F3B-EC81-9D69DA0A91E2}"/>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0D85B5EB-BF01-411A-E848-8495E2A878F6}"/>
              </a:ext>
            </a:extLst>
          </p:cNvPr>
          <p:cNvSpPr>
            <a:spLocks noGrp="1"/>
          </p:cNvSpPr>
          <p:nvPr>
            <p:ph type="sldNum" sz="quarter" idx="10"/>
          </p:nvPr>
        </p:nvSpPr>
        <p:spPr/>
        <p:txBody>
          <a:bodyPr/>
          <a:lstStyle/>
          <a:p>
            <a:pPr>
              <a:defRPr/>
            </a:pPr>
            <a:fld id="{B0B43513-D02F-4D41-AB37-CEA7021E9403}" type="slidenum">
              <a:rPr lang="nl-NL" altLang="nl-NL" smtClean="0"/>
              <a:pPr>
                <a:defRPr/>
              </a:pPr>
              <a:t>19</a:t>
            </a:fld>
            <a:endParaRPr lang="nl-NL" altLang="nl-NL"/>
          </a:p>
        </p:txBody>
      </p:sp>
    </p:spTree>
    <p:extLst>
      <p:ext uri="{BB962C8B-B14F-4D97-AF65-F5344CB8AC3E}">
        <p14:creationId xmlns:p14="http://schemas.microsoft.com/office/powerpoint/2010/main" val="2169694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212AE6-CE66-A90D-DF87-1B6624866ADB}"/>
              </a:ext>
            </a:extLst>
          </p:cNvPr>
          <p:cNvSpPr>
            <a:spLocks noGrp="1"/>
          </p:cNvSpPr>
          <p:nvPr>
            <p:ph sz="half" idx="2"/>
          </p:nvPr>
        </p:nvSpPr>
        <p:spPr/>
        <p:txBody>
          <a:bodyPr/>
          <a:lstStyle/>
          <a:p>
            <a:pPr marL="0" indent="0">
              <a:buNone/>
            </a:pPr>
            <a:r>
              <a:rPr lang="en-NL" dirty="0"/>
              <a:t>Attention in language:</a:t>
            </a:r>
          </a:p>
          <a:p>
            <a:pPr marL="0" indent="0">
              <a:buNone/>
            </a:pPr>
            <a:endParaRPr lang="en-NL" dirty="0"/>
          </a:p>
          <a:p>
            <a:pPr marL="0" indent="0">
              <a:buNone/>
            </a:pPr>
            <a:r>
              <a:rPr lang="en-NL" dirty="0"/>
              <a:t>“</a:t>
            </a:r>
            <a:r>
              <a:rPr lang="en-GB" dirty="0"/>
              <a:t>This GitHub page contains all the general information about the course and the study materials.”</a:t>
            </a:r>
          </a:p>
          <a:p>
            <a:pPr marL="0" indent="0">
              <a:buNone/>
            </a:pPr>
            <a:endParaRPr lang="en-GB" dirty="0"/>
          </a:p>
          <a:p>
            <a:pPr marL="0" indent="0">
              <a:buNone/>
            </a:pPr>
            <a:endParaRPr lang="en-NL" dirty="0"/>
          </a:p>
        </p:txBody>
      </p:sp>
      <p:sp>
        <p:nvSpPr>
          <p:cNvPr id="3" name="Subtitle 2">
            <a:extLst>
              <a:ext uri="{FF2B5EF4-FFF2-40B4-BE49-F238E27FC236}">
                <a16:creationId xmlns:a16="http://schemas.microsoft.com/office/drawing/2014/main" id="{F55B7056-132B-BF84-1C73-5CDBB3B2001B}"/>
              </a:ext>
            </a:extLst>
          </p:cNvPr>
          <p:cNvSpPr>
            <a:spLocks noGrp="1"/>
          </p:cNvSpPr>
          <p:nvPr>
            <p:ph type="subTitle" idx="1"/>
          </p:nvPr>
        </p:nvSpPr>
        <p:spPr>
          <a:xfrm>
            <a:off x="597209" y="6472939"/>
            <a:ext cx="2821852" cy="281430"/>
          </a:xfrm>
        </p:spPr>
        <p:txBody>
          <a:bodyPr>
            <a:normAutofit/>
          </a:bodyPr>
          <a:lstStyle/>
          <a:p>
            <a:r>
              <a:rPr lang="en-GB" dirty="0"/>
              <a:t>https://</a:t>
            </a:r>
            <a:r>
              <a:rPr lang="en-GB" dirty="0" err="1"/>
              <a:t>probml.github.io</a:t>
            </a:r>
            <a:r>
              <a:rPr lang="en-GB" dirty="0"/>
              <a:t>/</a:t>
            </a:r>
            <a:r>
              <a:rPr lang="en-GB" dirty="0" err="1"/>
              <a:t>pml</a:t>
            </a:r>
            <a:r>
              <a:rPr lang="en-GB" dirty="0"/>
              <a:t>-book/book1.html</a:t>
            </a:r>
            <a:endParaRPr lang="en-NL" dirty="0"/>
          </a:p>
        </p:txBody>
      </p:sp>
      <p:sp>
        <p:nvSpPr>
          <p:cNvPr id="4" name="Slide Number Placeholder 3">
            <a:extLst>
              <a:ext uri="{FF2B5EF4-FFF2-40B4-BE49-F238E27FC236}">
                <a16:creationId xmlns:a16="http://schemas.microsoft.com/office/drawing/2014/main" id="{BB4CCA3B-4CBD-6FE6-48C5-7A33FA0C4C0D}"/>
              </a:ext>
            </a:extLst>
          </p:cNvPr>
          <p:cNvSpPr>
            <a:spLocks noGrp="1"/>
          </p:cNvSpPr>
          <p:nvPr>
            <p:ph type="sldNum" sz="quarter" idx="10"/>
          </p:nvPr>
        </p:nvSpPr>
        <p:spPr/>
        <p:txBody>
          <a:bodyPr/>
          <a:lstStyle/>
          <a:p>
            <a:pPr>
              <a:defRPr/>
            </a:pPr>
            <a:fld id="{B0B43513-D02F-4D41-AB37-CEA7021E9403}" type="slidenum">
              <a:rPr lang="nl-NL" altLang="nl-NL" smtClean="0"/>
              <a:pPr>
                <a:defRPr/>
              </a:pPr>
              <a:t>2</a:t>
            </a:fld>
            <a:endParaRPr lang="nl-NL" altLang="nl-NL"/>
          </a:p>
        </p:txBody>
      </p:sp>
      <p:sp>
        <p:nvSpPr>
          <p:cNvPr id="9" name="Left Brace 8">
            <a:extLst>
              <a:ext uri="{FF2B5EF4-FFF2-40B4-BE49-F238E27FC236}">
                <a16:creationId xmlns:a16="http://schemas.microsoft.com/office/drawing/2014/main" id="{BF0A0035-A9D3-9D0C-460D-083FBA6A974D}"/>
              </a:ext>
            </a:extLst>
          </p:cNvPr>
          <p:cNvSpPr/>
          <p:nvPr/>
        </p:nvSpPr>
        <p:spPr>
          <a:xfrm rot="16200000">
            <a:off x="5218044" y="1759225"/>
            <a:ext cx="218661" cy="1302026"/>
          </a:xfrm>
          <a:prstGeom prst="lef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dirty="0"/>
          </a:p>
        </p:txBody>
      </p:sp>
      <p:sp>
        <p:nvSpPr>
          <p:cNvPr id="10" name="Left Brace 9">
            <a:extLst>
              <a:ext uri="{FF2B5EF4-FFF2-40B4-BE49-F238E27FC236}">
                <a16:creationId xmlns:a16="http://schemas.microsoft.com/office/drawing/2014/main" id="{6C5DA3EF-A798-03B6-1613-E8BA875BDA09}"/>
              </a:ext>
            </a:extLst>
          </p:cNvPr>
          <p:cNvSpPr/>
          <p:nvPr/>
        </p:nvSpPr>
        <p:spPr>
          <a:xfrm rot="5400000">
            <a:off x="6284015" y="-1670"/>
            <a:ext cx="218663" cy="3433972"/>
          </a:xfrm>
          <a:prstGeom prst="leftBrace">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dirty="0"/>
          </a:p>
        </p:txBody>
      </p:sp>
      <p:sp>
        <p:nvSpPr>
          <p:cNvPr id="11" name="TextBox 10">
            <a:extLst>
              <a:ext uri="{FF2B5EF4-FFF2-40B4-BE49-F238E27FC236}">
                <a16:creationId xmlns:a16="http://schemas.microsoft.com/office/drawing/2014/main" id="{11BC7405-32A5-AA99-CFEB-618F15A03940}"/>
              </a:ext>
            </a:extLst>
          </p:cNvPr>
          <p:cNvSpPr txBox="1"/>
          <p:nvPr/>
        </p:nvSpPr>
        <p:spPr>
          <a:xfrm>
            <a:off x="4795630" y="2554356"/>
            <a:ext cx="1063487" cy="248479"/>
          </a:xfrm>
          <a:prstGeom prst="rect">
            <a:avLst/>
          </a:prstGeom>
        </p:spPr>
        <p:txBody>
          <a:bodyPr wrap="none" rtlCol="0" anchor="t">
            <a:noAutofit/>
          </a:bodyPr>
          <a:lstStyle/>
          <a:p>
            <a:pPr algn="ctr"/>
            <a:r>
              <a:rPr lang="en-GB" sz="1200" dirty="0">
                <a:solidFill>
                  <a:srgbClr val="00B050"/>
                </a:solidFill>
              </a:rPr>
              <a:t>H</a:t>
            </a:r>
            <a:r>
              <a:rPr lang="en-NL" sz="1200" dirty="0">
                <a:solidFill>
                  <a:srgbClr val="00B050"/>
                </a:solidFill>
              </a:rPr>
              <a:t>igh attention</a:t>
            </a:r>
          </a:p>
        </p:txBody>
      </p:sp>
      <p:sp>
        <p:nvSpPr>
          <p:cNvPr id="12" name="TextBox 11">
            <a:extLst>
              <a:ext uri="{FF2B5EF4-FFF2-40B4-BE49-F238E27FC236}">
                <a16:creationId xmlns:a16="http://schemas.microsoft.com/office/drawing/2014/main" id="{1A3C4D7F-E196-5CC0-377A-297281F50815}"/>
              </a:ext>
            </a:extLst>
          </p:cNvPr>
          <p:cNvSpPr txBox="1"/>
          <p:nvPr/>
        </p:nvSpPr>
        <p:spPr>
          <a:xfrm>
            <a:off x="5858292" y="1243612"/>
            <a:ext cx="1063487" cy="248479"/>
          </a:xfrm>
          <a:prstGeom prst="rect">
            <a:avLst/>
          </a:prstGeom>
        </p:spPr>
        <p:txBody>
          <a:bodyPr wrap="none" rtlCol="0" anchor="t">
            <a:noAutofit/>
          </a:bodyPr>
          <a:lstStyle/>
          <a:p>
            <a:pPr algn="ctr"/>
            <a:r>
              <a:rPr lang="en-US" sz="1200" dirty="0">
                <a:solidFill>
                  <a:srgbClr val="FF0000"/>
                </a:solidFill>
              </a:rPr>
              <a:t>Low</a:t>
            </a:r>
            <a:r>
              <a:rPr lang="en-NL" sz="1200" dirty="0">
                <a:solidFill>
                  <a:srgbClr val="FF0000"/>
                </a:solidFill>
              </a:rPr>
              <a:t> attention</a:t>
            </a:r>
          </a:p>
        </p:txBody>
      </p:sp>
      <p:pic>
        <p:nvPicPr>
          <p:cNvPr id="23" name="Picture 22" descr="Chart&#10;&#10;Description automatically generated with low confidence">
            <a:extLst>
              <a:ext uri="{FF2B5EF4-FFF2-40B4-BE49-F238E27FC236}">
                <a16:creationId xmlns:a16="http://schemas.microsoft.com/office/drawing/2014/main" id="{673D9926-AC06-04A4-2900-655FCC913579}"/>
              </a:ext>
            </a:extLst>
          </p:cNvPr>
          <p:cNvPicPr>
            <a:picLocks noChangeAspect="1"/>
          </p:cNvPicPr>
          <p:nvPr/>
        </p:nvPicPr>
        <p:blipFill rotWithShape="1">
          <a:blip r:embed="rId2"/>
          <a:srcRect r="51780"/>
          <a:stretch/>
        </p:blipFill>
        <p:spPr>
          <a:xfrm rot="5400000">
            <a:off x="1274583" y="3334697"/>
            <a:ext cx="3090895" cy="2413157"/>
          </a:xfrm>
          <a:prstGeom prst="rect">
            <a:avLst/>
          </a:prstGeom>
        </p:spPr>
      </p:pic>
      <p:pic>
        <p:nvPicPr>
          <p:cNvPr id="24" name="Picture 23" descr="Chart&#10;&#10;Description automatically generated with low confidence">
            <a:extLst>
              <a:ext uri="{FF2B5EF4-FFF2-40B4-BE49-F238E27FC236}">
                <a16:creationId xmlns:a16="http://schemas.microsoft.com/office/drawing/2014/main" id="{495573C7-300E-F8D8-3A76-4E7B13128574}"/>
              </a:ext>
            </a:extLst>
          </p:cNvPr>
          <p:cNvPicPr>
            <a:picLocks noChangeAspect="1"/>
          </p:cNvPicPr>
          <p:nvPr/>
        </p:nvPicPr>
        <p:blipFill rotWithShape="1">
          <a:blip r:embed="rId2"/>
          <a:srcRect l="51780"/>
          <a:stretch/>
        </p:blipFill>
        <p:spPr>
          <a:xfrm rot="5400000">
            <a:off x="4358599" y="3487345"/>
            <a:ext cx="3090893" cy="2413157"/>
          </a:xfrm>
          <a:prstGeom prst="rect">
            <a:avLst/>
          </a:prstGeom>
        </p:spPr>
      </p:pic>
    </p:spTree>
    <p:extLst>
      <p:ext uri="{BB962C8B-B14F-4D97-AF65-F5344CB8AC3E}">
        <p14:creationId xmlns:p14="http://schemas.microsoft.com/office/powerpoint/2010/main" val="310253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EB452-E094-2F39-E62A-EB960C56128F}"/>
              </a:ext>
            </a:extLst>
          </p:cNvPr>
          <p:cNvSpPr>
            <a:spLocks noGrp="1"/>
          </p:cNvSpPr>
          <p:nvPr>
            <p:ph sz="half" idx="2"/>
          </p:nvPr>
        </p:nvSpPr>
        <p:spPr/>
        <p:txBody>
          <a:bodyPr>
            <a:normAutofit fontScale="92500" lnSpcReduction="20000"/>
          </a:bodyPr>
          <a:lstStyle/>
          <a:p>
            <a:pPr marL="0" indent="0" algn="ctr">
              <a:buNone/>
            </a:pPr>
            <a:r>
              <a:rPr lang="en-NL" sz="2800" b="1" dirty="0"/>
              <a:t>Topic 3: Self-supervised learning</a:t>
            </a:r>
          </a:p>
          <a:p>
            <a:pPr marL="0" indent="0">
              <a:buNone/>
            </a:pPr>
            <a:endParaRPr lang="en-NL" sz="2800" b="1" dirty="0"/>
          </a:p>
          <a:p>
            <a:pPr marL="0" indent="0">
              <a:buNone/>
            </a:pPr>
            <a:r>
              <a:rPr lang="en-NL" sz="2800" b="1" dirty="0"/>
              <a:t>Q:</a:t>
            </a:r>
            <a:r>
              <a:rPr lang="en-NL" sz="2800" dirty="0"/>
              <a:t> How does the self-DIstillation with NO-labels (DINO) method for pretraining vision transformers work?</a:t>
            </a:r>
          </a:p>
          <a:p>
            <a:pPr marL="0" indent="0">
              <a:buNone/>
            </a:pPr>
            <a:endParaRPr lang="en-NL" sz="2800" dirty="0"/>
          </a:p>
          <a:p>
            <a:pPr marL="0" indent="0">
              <a:buNone/>
            </a:pPr>
            <a:r>
              <a:rPr lang="en-NL" sz="2400" b="1" dirty="0"/>
              <a:t>Q:</a:t>
            </a:r>
            <a:r>
              <a:rPr lang="en-NL" sz="2400" dirty="0"/>
              <a:t> </a:t>
            </a:r>
            <a:r>
              <a:rPr lang="en-GB" sz="2400" dirty="0"/>
              <a:t>In the case of histopathology, visual transformers enable us to perform well both in classification tasks on easily discernible visual concepts as well as capturing contextual and hierarchical information in the </a:t>
            </a:r>
            <a:r>
              <a:rPr lang="en-GB" sz="2400" dirty="0" err="1"/>
              <a:t>tumor</a:t>
            </a:r>
            <a:r>
              <a:rPr lang="en-GB" sz="2400" dirty="0"/>
              <a:t> microenvironment. However, pretraining such models is both limited due to the high data dimensionality and low amount of data points as well as being computationally intractable on commercial workstations. </a:t>
            </a:r>
            <a:r>
              <a:rPr lang="en-GB" sz="2400" u="sng" dirty="0"/>
              <a:t>How can we deal with the </a:t>
            </a:r>
            <a:r>
              <a:rPr lang="en-GB" sz="2400" u="sng" dirty="0" err="1"/>
              <a:t>tradeoff</a:t>
            </a:r>
            <a:r>
              <a:rPr lang="en-GB" sz="2400" u="sng" dirty="0"/>
              <a:t> between performance and computational complexity and is it worth the effort over picking a simpler computer vision algorithm or neural network architecture?</a:t>
            </a:r>
            <a:endParaRPr lang="en-NL" sz="2400" u="sng" dirty="0"/>
          </a:p>
          <a:p>
            <a:pPr marL="0" indent="0">
              <a:buNone/>
            </a:pPr>
            <a:endParaRPr lang="en-NL" sz="2800" dirty="0"/>
          </a:p>
        </p:txBody>
      </p:sp>
      <p:sp>
        <p:nvSpPr>
          <p:cNvPr id="3" name="Subtitle 2">
            <a:extLst>
              <a:ext uri="{FF2B5EF4-FFF2-40B4-BE49-F238E27FC236}">
                <a16:creationId xmlns:a16="http://schemas.microsoft.com/office/drawing/2014/main" id="{DCFBA6F0-08F1-ABE2-1E5D-4D39906474A9}"/>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0ACDEBF7-DC3B-EDCE-3F13-996768B0461B}"/>
              </a:ext>
            </a:extLst>
          </p:cNvPr>
          <p:cNvSpPr>
            <a:spLocks noGrp="1"/>
          </p:cNvSpPr>
          <p:nvPr>
            <p:ph type="sldNum" sz="quarter" idx="10"/>
          </p:nvPr>
        </p:nvSpPr>
        <p:spPr/>
        <p:txBody>
          <a:bodyPr/>
          <a:lstStyle/>
          <a:p>
            <a:pPr>
              <a:defRPr/>
            </a:pPr>
            <a:fld id="{B0B43513-D02F-4D41-AB37-CEA7021E9403}" type="slidenum">
              <a:rPr lang="nl-NL" altLang="nl-NL" smtClean="0"/>
              <a:pPr>
                <a:defRPr/>
              </a:pPr>
              <a:t>20</a:t>
            </a:fld>
            <a:endParaRPr lang="nl-NL" altLang="nl-NL"/>
          </a:p>
        </p:txBody>
      </p:sp>
    </p:spTree>
    <p:extLst>
      <p:ext uri="{BB962C8B-B14F-4D97-AF65-F5344CB8AC3E}">
        <p14:creationId xmlns:p14="http://schemas.microsoft.com/office/powerpoint/2010/main" val="1442188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1A2CDB-12B7-3D73-AE1E-2FE63F5BE439}"/>
              </a:ext>
            </a:extLst>
          </p:cNvPr>
          <p:cNvSpPr>
            <a:spLocks noGrp="1"/>
          </p:cNvSpPr>
          <p:nvPr>
            <p:ph sz="half" idx="2"/>
          </p:nvPr>
        </p:nvSpPr>
        <p:spPr/>
        <p:txBody>
          <a:bodyPr/>
          <a:lstStyle/>
          <a:p>
            <a:pPr marL="0" indent="0">
              <a:buNone/>
            </a:pPr>
            <a:r>
              <a:rPr lang="en-NL" dirty="0"/>
              <a:t>DINO is a method for </a:t>
            </a:r>
            <a:r>
              <a:rPr lang="en-NL" u="sng" dirty="0"/>
              <a:t>self-supervised</a:t>
            </a:r>
            <a:r>
              <a:rPr lang="en-NL" dirty="0"/>
              <a:t> </a:t>
            </a:r>
            <a:r>
              <a:rPr lang="en-NL" u="sng" dirty="0"/>
              <a:t>pre-training</a:t>
            </a:r>
            <a:r>
              <a:rPr lang="en-NL" dirty="0"/>
              <a:t>.</a:t>
            </a:r>
          </a:p>
          <a:p>
            <a:pPr marL="0" indent="0">
              <a:buNone/>
            </a:pPr>
            <a:endParaRPr lang="en-NL" dirty="0"/>
          </a:p>
          <a:p>
            <a:pPr marL="0" indent="0">
              <a:buNone/>
            </a:pPr>
            <a:r>
              <a:rPr lang="en-NL" dirty="0"/>
              <a:t>Self-supervision ~ supervised training with ”intrinsic” labels on a pretext task. Goal is to learn good image representations that can be transferred to a downstream task.</a:t>
            </a:r>
          </a:p>
          <a:p>
            <a:pPr marL="0" indent="0">
              <a:buNone/>
            </a:pPr>
            <a:endParaRPr lang="en-NL" dirty="0"/>
          </a:p>
          <a:p>
            <a:pPr marL="0" indent="0">
              <a:buNone/>
            </a:pPr>
            <a:r>
              <a:rPr lang="en-US" dirty="0"/>
              <a:t>Advantages:</a:t>
            </a:r>
          </a:p>
          <a:p>
            <a:pPr>
              <a:buFontTx/>
              <a:buChar char="-"/>
            </a:pPr>
            <a:r>
              <a:rPr lang="en-US" dirty="0"/>
              <a:t>Can use large, </a:t>
            </a:r>
            <a:r>
              <a:rPr lang="en-US" dirty="0" err="1"/>
              <a:t>unlabelled</a:t>
            </a:r>
            <a:r>
              <a:rPr lang="en-US" dirty="0"/>
              <a:t> datasets for pretraining</a:t>
            </a:r>
          </a:p>
          <a:p>
            <a:pPr>
              <a:buFontTx/>
              <a:buChar char="-"/>
            </a:pPr>
            <a:r>
              <a:rPr lang="en-US" dirty="0"/>
              <a:t>“Richer” training signal compared to narrow supervised tasks</a:t>
            </a:r>
            <a:endParaRPr lang="en-NL" dirty="0"/>
          </a:p>
        </p:txBody>
      </p:sp>
      <p:sp>
        <p:nvSpPr>
          <p:cNvPr id="3" name="Subtitle 2">
            <a:extLst>
              <a:ext uri="{FF2B5EF4-FFF2-40B4-BE49-F238E27FC236}">
                <a16:creationId xmlns:a16="http://schemas.microsoft.com/office/drawing/2014/main" id="{86A40792-5368-1919-A061-6453B2D6CDDD}"/>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E6EDA444-128F-66E6-E11D-69F8992E24ED}"/>
              </a:ext>
            </a:extLst>
          </p:cNvPr>
          <p:cNvSpPr>
            <a:spLocks noGrp="1"/>
          </p:cNvSpPr>
          <p:nvPr>
            <p:ph type="sldNum" sz="quarter" idx="10"/>
          </p:nvPr>
        </p:nvSpPr>
        <p:spPr/>
        <p:txBody>
          <a:bodyPr/>
          <a:lstStyle/>
          <a:p>
            <a:pPr>
              <a:defRPr/>
            </a:pPr>
            <a:fld id="{B0B43513-D02F-4D41-AB37-CEA7021E9403}" type="slidenum">
              <a:rPr lang="nl-NL" altLang="nl-NL" smtClean="0"/>
              <a:pPr>
                <a:defRPr/>
              </a:pPr>
              <a:t>21</a:t>
            </a:fld>
            <a:endParaRPr lang="nl-NL" altLang="nl-NL"/>
          </a:p>
        </p:txBody>
      </p:sp>
    </p:spTree>
    <p:extLst>
      <p:ext uri="{BB962C8B-B14F-4D97-AF65-F5344CB8AC3E}">
        <p14:creationId xmlns:p14="http://schemas.microsoft.com/office/powerpoint/2010/main" val="4256026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a:extLst>
              <a:ext uri="{FF2B5EF4-FFF2-40B4-BE49-F238E27FC236}">
                <a16:creationId xmlns:a16="http://schemas.microsoft.com/office/drawing/2014/main" id="{8109EBF8-4782-C0A4-9AF3-1F5F579D2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198" y="3776869"/>
            <a:ext cx="6427063" cy="237801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881A2CDB-12B7-3D73-AE1E-2FE63F5BE439}"/>
              </a:ext>
            </a:extLst>
          </p:cNvPr>
          <p:cNvSpPr>
            <a:spLocks noGrp="1"/>
          </p:cNvSpPr>
          <p:nvPr>
            <p:ph sz="half" idx="2"/>
          </p:nvPr>
        </p:nvSpPr>
        <p:spPr/>
        <p:txBody>
          <a:bodyPr/>
          <a:lstStyle/>
          <a:p>
            <a:pPr marL="0" indent="0">
              <a:buNone/>
            </a:pPr>
            <a:r>
              <a:rPr lang="en-NL" dirty="0"/>
              <a:t>Example pretext tasks:</a:t>
            </a:r>
          </a:p>
          <a:p>
            <a:pPr>
              <a:buFontTx/>
              <a:buChar char="-"/>
            </a:pPr>
            <a:r>
              <a:rPr lang="en-NL" dirty="0"/>
              <a:t>Predict one part of the image from another</a:t>
            </a:r>
          </a:p>
          <a:p>
            <a:pPr>
              <a:buFontTx/>
              <a:buChar char="-"/>
            </a:pPr>
            <a:r>
              <a:rPr lang="en-NL" dirty="0"/>
              <a:t>Predict if two sub-images originate from t</a:t>
            </a:r>
            <a:r>
              <a:rPr lang="en-GB" dirty="0"/>
              <a:t>he</a:t>
            </a:r>
            <a:r>
              <a:rPr lang="en-NL" dirty="0"/>
              <a:t> same or from different images</a:t>
            </a:r>
          </a:p>
          <a:p>
            <a:pPr>
              <a:buFontTx/>
              <a:buChar char="-"/>
            </a:pPr>
            <a:r>
              <a:rPr lang="en-NL" dirty="0"/>
              <a:t>Force two different traformations of the same image to have the same representation </a:t>
            </a:r>
          </a:p>
          <a:p>
            <a:pPr>
              <a:buFontTx/>
              <a:buChar char="-"/>
            </a:pPr>
            <a:endParaRPr lang="en-NL" dirty="0"/>
          </a:p>
          <a:p>
            <a:pPr marL="0" indent="0">
              <a:buNone/>
            </a:pPr>
            <a:r>
              <a:rPr lang="en-NL" dirty="0"/>
              <a:t>DINO:</a:t>
            </a:r>
          </a:p>
        </p:txBody>
      </p:sp>
      <p:sp>
        <p:nvSpPr>
          <p:cNvPr id="3" name="Subtitle 2">
            <a:extLst>
              <a:ext uri="{FF2B5EF4-FFF2-40B4-BE49-F238E27FC236}">
                <a16:creationId xmlns:a16="http://schemas.microsoft.com/office/drawing/2014/main" id="{86A40792-5368-1919-A061-6453B2D6CDDD}"/>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E6EDA444-128F-66E6-E11D-69F8992E24ED}"/>
              </a:ext>
            </a:extLst>
          </p:cNvPr>
          <p:cNvSpPr>
            <a:spLocks noGrp="1"/>
          </p:cNvSpPr>
          <p:nvPr>
            <p:ph type="sldNum" sz="quarter" idx="10"/>
          </p:nvPr>
        </p:nvSpPr>
        <p:spPr/>
        <p:txBody>
          <a:bodyPr/>
          <a:lstStyle/>
          <a:p>
            <a:pPr>
              <a:defRPr/>
            </a:pPr>
            <a:fld id="{B0B43513-D02F-4D41-AB37-CEA7021E9403}" type="slidenum">
              <a:rPr lang="nl-NL" altLang="nl-NL" smtClean="0"/>
              <a:pPr>
                <a:defRPr/>
              </a:pPr>
              <a:t>22</a:t>
            </a:fld>
            <a:endParaRPr lang="nl-NL" altLang="nl-NL"/>
          </a:p>
        </p:txBody>
      </p:sp>
    </p:spTree>
    <p:extLst>
      <p:ext uri="{BB962C8B-B14F-4D97-AF65-F5344CB8AC3E}">
        <p14:creationId xmlns:p14="http://schemas.microsoft.com/office/powerpoint/2010/main" val="242009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7B8D4DE7-5E8D-537C-7E38-ED55F82009AB}"/>
              </a:ext>
            </a:extLst>
          </p:cNvPr>
          <p:cNvPicPr>
            <a:picLocks noGrp="1" noChangeAspect="1"/>
          </p:cNvPicPr>
          <p:nvPr>
            <p:ph sz="half" idx="2"/>
          </p:nvPr>
        </p:nvPicPr>
        <p:blipFill>
          <a:blip r:embed="rId3"/>
          <a:stretch>
            <a:fillRect/>
          </a:stretch>
        </p:blipFill>
        <p:spPr>
          <a:xfrm>
            <a:off x="448910" y="983996"/>
            <a:ext cx="4429385" cy="5194300"/>
          </a:xfrm>
        </p:spPr>
      </p:pic>
      <p:sp>
        <p:nvSpPr>
          <p:cNvPr id="3" name="Subtitle 2">
            <a:extLst>
              <a:ext uri="{FF2B5EF4-FFF2-40B4-BE49-F238E27FC236}">
                <a16:creationId xmlns:a16="http://schemas.microsoft.com/office/drawing/2014/main" id="{8D662C7C-4102-CC11-FCC5-045467F4B0B5}"/>
              </a:ext>
            </a:extLst>
          </p:cNvPr>
          <p:cNvSpPr>
            <a:spLocks noGrp="1"/>
          </p:cNvSpPr>
          <p:nvPr>
            <p:ph type="subTitle" idx="1"/>
          </p:nvPr>
        </p:nvSpPr>
        <p:spPr/>
        <p:txBody>
          <a:bodyPr>
            <a:normAutofit fontScale="70000" lnSpcReduction="20000"/>
          </a:bodyPr>
          <a:lstStyle/>
          <a:p>
            <a:r>
              <a:rPr lang="en-GB" dirty="0"/>
              <a:t>https://</a:t>
            </a:r>
            <a:r>
              <a:rPr lang="en-GB" dirty="0" err="1"/>
              <a:t>arxiv.org</a:t>
            </a:r>
            <a:r>
              <a:rPr lang="en-GB" dirty="0"/>
              <a:t>/pdf/2104.14294.pdf</a:t>
            </a:r>
            <a:endParaRPr lang="en-NL" dirty="0"/>
          </a:p>
        </p:txBody>
      </p:sp>
      <p:sp>
        <p:nvSpPr>
          <p:cNvPr id="4" name="Slide Number Placeholder 3">
            <a:extLst>
              <a:ext uri="{FF2B5EF4-FFF2-40B4-BE49-F238E27FC236}">
                <a16:creationId xmlns:a16="http://schemas.microsoft.com/office/drawing/2014/main" id="{2EB9FD4E-D074-B87F-0D86-10BB8ED4FAAB}"/>
              </a:ext>
            </a:extLst>
          </p:cNvPr>
          <p:cNvSpPr>
            <a:spLocks noGrp="1"/>
          </p:cNvSpPr>
          <p:nvPr>
            <p:ph type="sldNum" sz="quarter" idx="10"/>
          </p:nvPr>
        </p:nvSpPr>
        <p:spPr/>
        <p:txBody>
          <a:bodyPr/>
          <a:lstStyle/>
          <a:p>
            <a:pPr>
              <a:defRPr/>
            </a:pPr>
            <a:fld id="{B0B43513-D02F-4D41-AB37-CEA7021E9403}" type="slidenum">
              <a:rPr lang="nl-NL" altLang="nl-NL" smtClean="0"/>
              <a:pPr>
                <a:defRPr/>
              </a:pPr>
              <a:t>23</a:t>
            </a:fld>
            <a:endParaRPr lang="nl-NL" altLang="nl-NL"/>
          </a:p>
        </p:txBody>
      </p:sp>
      <p:cxnSp>
        <p:nvCxnSpPr>
          <p:cNvPr id="8" name="Curved Connector 7">
            <a:extLst>
              <a:ext uri="{FF2B5EF4-FFF2-40B4-BE49-F238E27FC236}">
                <a16:creationId xmlns:a16="http://schemas.microsoft.com/office/drawing/2014/main" id="{426C87EB-AD94-B754-6310-FF8FA325D700}"/>
              </a:ext>
            </a:extLst>
          </p:cNvPr>
          <p:cNvCxnSpPr>
            <a:cxnSpLocks/>
          </p:cNvCxnSpPr>
          <p:nvPr/>
        </p:nvCxnSpPr>
        <p:spPr>
          <a:xfrm flipV="1">
            <a:off x="3776870" y="884583"/>
            <a:ext cx="1500812" cy="75537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urved Connector 9">
            <a:extLst>
              <a:ext uri="{FF2B5EF4-FFF2-40B4-BE49-F238E27FC236}">
                <a16:creationId xmlns:a16="http://schemas.microsoft.com/office/drawing/2014/main" id="{0D3FF06E-6A8D-6462-D2C7-B658ABBF3845}"/>
              </a:ext>
            </a:extLst>
          </p:cNvPr>
          <p:cNvCxnSpPr>
            <a:cxnSpLocks/>
          </p:cNvCxnSpPr>
          <p:nvPr/>
        </p:nvCxnSpPr>
        <p:spPr>
          <a:xfrm flipV="1">
            <a:off x="2673626" y="1361661"/>
            <a:ext cx="2604056" cy="1043609"/>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a:extLst>
              <a:ext uri="{FF2B5EF4-FFF2-40B4-BE49-F238E27FC236}">
                <a16:creationId xmlns:a16="http://schemas.microsoft.com/office/drawing/2014/main" id="{BDF242B0-DE40-7C65-D3AA-400C1D8D0FF7}"/>
              </a:ext>
            </a:extLst>
          </p:cNvPr>
          <p:cNvCxnSpPr>
            <a:cxnSpLocks/>
          </p:cNvCxnSpPr>
          <p:nvPr/>
        </p:nvCxnSpPr>
        <p:spPr>
          <a:xfrm>
            <a:off x="4001835" y="2179535"/>
            <a:ext cx="1275847" cy="881717"/>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B03B35B7-8C3D-C1BB-5216-C1B00322DB41}"/>
              </a:ext>
            </a:extLst>
          </p:cNvPr>
          <p:cNvSpPr txBox="1"/>
          <p:nvPr/>
        </p:nvSpPr>
        <p:spPr>
          <a:xfrm>
            <a:off x="5406889" y="4234069"/>
            <a:ext cx="407504" cy="367747"/>
          </a:xfrm>
          <a:prstGeom prst="rect">
            <a:avLst/>
          </a:prstGeom>
        </p:spPr>
        <p:txBody>
          <a:bodyPr wrap="none" rtlCol="0" anchor="t">
            <a:noAutofit/>
          </a:bodyPr>
          <a:lstStyle/>
          <a:p>
            <a:r>
              <a:rPr lang="en-GB" dirty="0">
                <a:solidFill>
                  <a:schemeClr val="tx1"/>
                </a:solidFill>
              </a:rPr>
              <a:t>x</a:t>
            </a:r>
            <a:r>
              <a:rPr lang="en-NL" baseline="-25000" dirty="0">
                <a:solidFill>
                  <a:schemeClr val="tx1"/>
                </a:solidFill>
              </a:rPr>
              <a:t>1</a:t>
            </a:r>
            <a:r>
              <a:rPr lang="en-NL" dirty="0">
                <a:solidFill>
                  <a:schemeClr val="tx1"/>
                </a:solidFill>
              </a:rPr>
              <a:t>: global and local views of the image </a:t>
            </a:r>
          </a:p>
        </p:txBody>
      </p:sp>
      <p:sp>
        <p:nvSpPr>
          <p:cNvPr id="16" name="TextBox 15">
            <a:extLst>
              <a:ext uri="{FF2B5EF4-FFF2-40B4-BE49-F238E27FC236}">
                <a16:creationId xmlns:a16="http://schemas.microsoft.com/office/drawing/2014/main" id="{BC344A73-41A1-4ECE-8A33-3BB672B87D31}"/>
              </a:ext>
            </a:extLst>
          </p:cNvPr>
          <p:cNvSpPr txBox="1"/>
          <p:nvPr/>
        </p:nvSpPr>
        <p:spPr>
          <a:xfrm>
            <a:off x="6172200" y="4452730"/>
            <a:ext cx="0" cy="0"/>
          </a:xfrm>
          <a:prstGeom prst="rect">
            <a:avLst/>
          </a:prstGeom>
        </p:spPr>
        <p:txBody>
          <a:bodyPr wrap="none" rtlCol="0" anchor="t">
            <a:normAutofit fontScale="25000" lnSpcReduction="20000"/>
          </a:bodyPr>
          <a:lstStyle/>
          <a:p>
            <a:endParaRPr lang="en-NL" dirty="0">
              <a:solidFill>
                <a:schemeClr val="tx1"/>
              </a:solidFill>
            </a:endParaRPr>
          </a:p>
        </p:txBody>
      </p:sp>
      <p:sp>
        <p:nvSpPr>
          <p:cNvPr id="17" name="TextBox 16">
            <a:extLst>
              <a:ext uri="{FF2B5EF4-FFF2-40B4-BE49-F238E27FC236}">
                <a16:creationId xmlns:a16="http://schemas.microsoft.com/office/drawing/2014/main" id="{441D5CBA-0C4F-AD8A-5B5D-CF08B6B38FF6}"/>
              </a:ext>
            </a:extLst>
          </p:cNvPr>
          <p:cNvSpPr txBox="1"/>
          <p:nvPr/>
        </p:nvSpPr>
        <p:spPr>
          <a:xfrm>
            <a:off x="5377071" y="5128592"/>
            <a:ext cx="407504" cy="367747"/>
          </a:xfrm>
          <a:prstGeom prst="rect">
            <a:avLst/>
          </a:prstGeom>
        </p:spPr>
        <p:txBody>
          <a:bodyPr wrap="none" rtlCol="0" anchor="t">
            <a:noAutofit/>
          </a:bodyPr>
          <a:lstStyle/>
          <a:p>
            <a:r>
              <a:rPr lang="en-GB" dirty="0">
                <a:solidFill>
                  <a:schemeClr val="tx1"/>
                </a:solidFill>
              </a:rPr>
              <a:t>x</a:t>
            </a:r>
            <a:r>
              <a:rPr lang="en-NL" baseline="-25000" dirty="0">
                <a:solidFill>
                  <a:schemeClr val="tx1"/>
                </a:solidFill>
              </a:rPr>
              <a:t>2</a:t>
            </a:r>
            <a:r>
              <a:rPr lang="en-NL" dirty="0">
                <a:solidFill>
                  <a:schemeClr val="tx1"/>
                </a:solidFill>
              </a:rPr>
              <a:t>: local views of the image</a:t>
            </a:r>
            <a:r>
              <a:rPr lang="en-NL" baseline="-25000" dirty="0">
                <a:solidFill>
                  <a:schemeClr val="tx1"/>
                </a:solidFill>
              </a:rPr>
              <a:t> </a:t>
            </a:r>
          </a:p>
        </p:txBody>
      </p:sp>
      <p:sp>
        <p:nvSpPr>
          <p:cNvPr id="27" name="TextBox 26">
            <a:extLst>
              <a:ext uri="{FF2B5EF4-FFF2-40B4-BE49-F238E27FC236}">
                <a16:creationId xmlns:a16="http://schemas.microsoft.com/office/drawing/2014/main" id="{D2084383-1A3D-6CC5-37C8-5CD026F4AB33}"/>
              </a:ext>
            </a:extLst>
          </p:cNvPr>
          <p:cNvSpPr txBox="1"/>
          <p:nvPr/>
        </p:nvSpPr>
        <p:spPr>
          <a:xfrm>
            <a:off x="5342287" y="690770"/>
            <a:ext cx="3612869" cy="1488765"/>
          </a:xfrm>
          <a:prstGeom prst="rect">
            <a:avLst/>
          </a:prstGeom>
        </p:spPr>
        <p:txBody>
          <a:bodyPr wrap="none" rtlCol="0" anchor="t">
            <a:noAutofit/>
          </a:bodyPr>
          <a:lstStyle/>
          <a:p>
            <a:r>
              <a:rPr lang="en-US" dirty="0">
                <a:solidFill>
                  <a:schemeClr val="tx1"/>
                </a:solidFill>
              </a:rPr>
              <a:t>Only the student network is updated</a:t>
            </a:r>
          </a:p>
          <a:p>
            <a:r>
              <a:rPr lang="en-US" dirty="0"/>
              <a:t>with gradient descent, the teacher</a:t>
            </a:r>
          </a:p>
          <a:p>
            <a:r>
              <a:rPr lang="en-US" dirty="0">
                <a:solidFill>
                  <a:schemeClr val="tx1"/>
                </a:solidFill>
              </a:rPr>
              <a:t>network is updated with exponential</a:t>
            </a:r>
          </a:p>
          <a:p>
            <a:r>
              <a:rPr lang="en-US" dirty="0"/>
              <a:t>moving average of the weights of the </a:t>
            </a:r>
          </a:p>
          <a:p>
            <a:r>
              <a:rPr lang="en-US" dirty="0">
                <a:solidFill>
                  <a:schemeClr val="tx1"/>
                </a:solidFill>
              </a:rPr>
              <a:t>student network.</a:t>
            </a:r>
            <a:endParaRPr lang="en-NL" dirty="0">
              <a:solidFill>
                <a:schemeClr val="tx1"/>
              </a:solidFill>
            </a:endParaRPr>
          </a:p>
        </p:txBody>
      </p:sp>
      <p:cxnSp>
        <p:nvCxnSpPr>
          <p:cNvPr id="28" name="Curved Connector 27">
            <a:extLst>
              <a:ext uri="{FF2B5EF4-FFF2-40B4-BE49-F238E27FC236}">
                <a16:creationId xmlns:a16="http://schemas.microsoft.com/office/drawing/2014/main" id="{F20EDF87-675C-8A6E-A869-3BEDC78CCB54}"/>
              </a:ext>
            </a:extLst>
          </p:cNvPr>
          <p:cNvCxnSpPr>
            <a:cxnSpLocks/>
          </p:cNvCxnSpPr>
          <p:nvPr/>
        </p:nvCxnSpPr>
        <p:spPr>
          <a:xfrm>
            <a:off x="4001835" y="1885648"/>
            <a:ext cx="1275847" cy="734060"/>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93AC6C42-4C96-6952-9CBB-BFD1051C2BDA}"/>
              </a:ext>
            </a:extLst>
          </p:cNvPr>
          <p:cNvSpPr txBox="1"/>
          <p:nvPr/>
        </p:nvSpPr>
        <p:spPr>
          <a:xfrm>
            <a:off x="5342287" y="2435835"/>
            <a:ext cx="3722199" cy="1510000"/>
          </a:xfrm>
          <a:prstGeom prst="rect">
            <a:avLst/>
          </a:prstGeom>
        </p:spPr>
        <p:txBody>
          <a:bodyPr wrap="none" rtlCol="0" anchor="t">
            <a:noAutofit/>
          </a:bodyPr>
          <a:lstStyle/>
          <a:p>
            <a:r>
              <a:rPr lang="en-US" dirty="0">
                <a:solidFill>
                  <a:schemeClr val="tx1"/>
                </a:solidFill>
              </a:rPr>
              <a:t>Centering and low-temperature</a:t>
            </a:r>
          </a:p>
          <a:p>
            <a:r>
              <a:rPr lang="en-US" dirty="0" err="1"/>
              <a:t>softmax</a:t>
            </a:r>
            <a:r>
              <a:rPr lang="en-US" dirty="0"/>
              <a:t> prevent model collapse.</a:t>
            </a:r>
            <a:endParaRPr lang="en-NL" dirty="0">
              <a:solidFill>
                <a:schemeClr val="tx1"/>
              </a:solidFill>
            </a:endParaRPr>
          </a:p>
        </p:txBody>
      </p:sp>
    </p:spTree>
    <p:extLst>
      <p:ext uri="{BB962C8B-B14F-4D97-AF65-F5344CB8AC3E}">
        <p14:creationId xmlns:p14="http://schemas.microsoft.com/office/powerpoint/2010/main" val="3384362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19F0BB-E7E6-7807-5168-0B342863C6F6}"/>
              </a:ext>
            </a:extLst>
          </p:cNvPr>
          <p:cNvSpPr>
            <a:spLocks noGrp="1"/>
          </p:cNvSpPr>
          <p:nvPr>
            <p:ph sz="half" idx="2"/>
          </p:nvPr>
        </p:nvSpPr>
        <p:spPr/>
        <p:txBody>
          <a:bodyPr/>
          <a:lstStyle/>
          <a:p>
            <a:pPr marL="0" indent="0">
              <a:buNone/>
            </a:pPr>
            <a:r>
              <a:rPr lang="en-NL" dirty="0"/>
              <a:t>Emerging properties:</a:t>
            </a:r>
          </a:p>
        </p:txBody>
      </p:sp>
      <p:sp>
        <p:nvSpPr>
          <p:cNvPr id="3" name="Subtitle 2">
            <a:extLst>
              <a:ext uri="{FF2B5EF4-FFF2-40B4-BE49-F238E27FC236}">
                <a16:creationId xmlns:a16="http://schemas.microsoft.com/office/drawing/2014/main" id="{CFD3AFAF-720E-C571-1F7C-F2B48BCC7232}"/>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6DCDD7B3-1BDF-2235-BA71-E92C66EDA463}"/>
              </a:ext>
            </a:extLst>
          </p:cNvPr>
          <p:cNvSpPr>
            <a:spLocks noGrp="1"/>
          </p:cNvSpPr>
          <p:nvPr>
            <p:ph type="sldNum" sz="quarter" idx="10"/>
          </p:nvPr>
        </p:nvSpPr>
        <p:spPr/>
        <p:txBody>
          <a:bodyPr/>
          <a:lstStyle/>
          <a:p>
            <a:pPr>
              <a:defRPr/>
            </a:pPr>
            <a:fld id="{B0B43513-D02F-4D41-AB37-CEA7021E9403}" type="slidenum">
              <a:rPr lang="nl-NL" altLang="nl-NL" smtClean="0"/>
              <a:pPr>
                <a:defRPr/>
              </a:pPr>
              <a:t>24</a:t>
            </a:fld>
            <a:endParaRPr lang="nl-NL" altLang="nl-NL"/>
          </a:p>
        </p:txBody>
      </p:sp>
      <p:pic>
        <p:nvPicPr>
          <p:cNvPr id="5122" name="Picture 2">
            <a:extLst>
              <a:ext uri="{FF2B5EF4-FFF2-40B4-BE49-F238E27FC236}">
                <a16:creationId xmlns:a16="http://schemas.microsoft.com/office/drawing/2014/main" id="{238FF362-E1B4-8868-AB85-FC474DC5B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356" y="1694069"/>
            <a:ext cx="7337287" cy="19286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able&#10;&#10;Description automatically generated">
            <a:extLst>
              <a:ext uri="{FF2B5EF4-FFF2-40B4-BE49-F238E27FC236}">
                <a16:creationId xmlns:a16="http://schemas.microsoft.com/office/drawing/2014/main" id="{47DFB5D5-4838-FA1B-B82B-1462A770F1D9}"/>
              </a:ext>
            </a:extLst>
          </p:cNvPr>
          <p:cNvPicPr>
            <a:picLocks noChangeAspect="1"/>
          </p:cNvPicPr>
          <p:nvPr/>
        </p:nvPicPr>
        <p:blipFill>
          <a:blip r:embed="rId4"/>
          <a:stretch>
            <a:fillRect/>
          </a:stretch>
        </p:blipFill>
        <p:spPr>
          <a:xfrm>
            <a:off x="3058559" y="3716843"/>
            <a:ext cx="3078370" cy="2514207"/>
          </a:xfrm>
          <a:prstGeom prst="rect">
            <a:avLst/>
          </a:prstGeom>
        </p:spPr>
      </p:pic>
    </p:spTree>
    <p:extLst>
      <p:ext uri="{BB962C8B-B14F-4D97-AF65-F5344CB8AC3E}">
        <p14:creationId xmlns:p14="http://schemas.microsoft.com/office/powerpoint/2010/main" val="2599034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6327E4-871B-C3CA-A638-9846C27F317D}"/>
              </a:ext>
            </a:extLst>
          </p:cNvPr>
          <p:cNvSpPr>
            <a:spLocks noGrp="1"/>
          </p:cNvSpPr>
          <p:nvPr>
            <p:ph sz="half" idx="2"/>
          </p:nvPr>
        </p:nvSpPr>
        <p:spPr/>
        <p:txBody>
          <a:bodyPr/>
          <a:lstStyle/>
          <a:p>
            <a:pPr marL="0" indent="0" algn="ctr">
              <a:buNone/>
            </a:pPr>
            <a:r>
              <a:rPr lang="en-NL" b="1" dirty="0"/>
              <a:t>Topic 4: Transformers for image segmentation and object detection</a:t>
            </a:r>
          </a:p>
          <a:p>
            <a:pPr marL="0" indent="0" algn="ctr">
              <a:buNone/>
            </a:pPr>
            <a:endParaRPr lang="en-NL" b="1" dirty="0"/>
          </a:p>
          <a:p>
            <a:pPr marL="0" indent="0">
              <a:buNone/>
            </a:pPr>
            <a:r>
              <a:rPr lang="en-NL" b="1" dirty="0"/>
              <a:t>Q:</a:t>
            </a:r>
            <a:r>
              <a:rPr lang="en-NL" dirty="0"/>
              <a:t> </a:t>
            </a:r>
            <a:r>
              <a:rPr lang="en-GB" dirty="0"/>
              <a:t>One of the papers mentioned that at the time of publishing transformers had not yet been used for image detection or segmentation purposes. Is that still the case and what changes to the model architecture would be required for these applications to be possible?</a:t>
            </a:r>
            <a:br>
              <a:rPr lang="en-GB" dirty="0"/>
            </a:br>
            <a:endParaRPr lang="en-GB" dirty="0"/>
          </a:p>
          <a:p>
            <a:pPr marL="0" indent="0">
              <a:buNone/>
            </a:pPr>
            <a:r>
              <a:rPr lang="en-GB" b="1" dirty="0"/>
              <a:t>Q:</a:t>
            </a:r>
            <a:r>
              <a:rPr lang="en-GB" dirty="0"/>
              <a:t> How could transformers be used for detection/ segmentation in images? (for example to outline an object and give as output what the object is)</a:t>
            </a:r>
          </a:p>
          <a:p>
            <a:pPr marL="0" indent="0">
              <a:buNone/>
            </a:pPr>
            <a:br>
              <a:rPr lang="en-GB" dirty="0"/>
            </a:br>
            <a:endParaRPr lang="en-NL" dirty="0"/>
          </a:p>
        </p:txBody>
      </p:sp>
      <p:sp>
        <p:nvSpPr>
          <p:cNvPr id="3" name="Subtitle 2">
            <a:extLst>
              <a:ext uri="{FF2B5EF4-FFF2-40B4-BE49-F238E27FC236}">
                <a16:creationId xmlns:a16="http://schemas.microsoft.com/office/drawing/2014/main" id="{549591DC-A22B-83F8-6077-ACB4A420AE8B}"/>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B96A4742-AD43-0594-2ACB-A6C707B3AAD9}"/>
              </a:ext>
            </a:extLst>
          </p:cNvPr>
          <p:cNvSpPr>
            <a:spLocks noGrp="1"/>
          </p:cNvSpPr>
          <p:nvPr>
            <p:ph type="sldNum" sz="quarter" idx="10"/>
          </p:nvPr>
        </p:nvSpPr>
        <p:spPr/>
        <p:txBody>
          <a:bodyPr/>
          <a:lstStyle/>
          <a:p>
            <a:pPr>
              <a:defRPr/>
            </a:pPr>
            <a:fld id="{B0B43513-D02F-4D41-AB37-CEA7021E9403}" type="slidenum">
              <a:rPr lang="nl-NL" altLang="nl-NL" smtClean="0"/>
              <a:pPr>
                <a:defRPr/>
              </a:pPr>
              <a:t>25</a:t>
            </a:fld>
            <a:endParaRPr lang="nl-NL" altLang="nl-NL"/>
          </a:p>
        </p:txBody>
      </p:sp>
    </p:spTree>
    <p:extLst>
      <p:ext uri="{BB962C8B-B14F-4D97-AF65-F5344CB8AC3E}">
        <p14:creationId xmlns:p14="http://schemas.microsoft.com/office/powerpoint/2010/main" val="3260986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6DA10A8-C8F2-7ABA-9715-0932ACABE50E}"/>
              </a:ext>
            </a:extLst>
          </p:cNvPr>
          <p:cNvSpPr>
            <a:spLocks noGrp="1"/>
          </p:cNvSpPr>
          <p:nvPr>
            <p:ph type="subTitle" idx="1"/>
          </p:nvPr>
        </p:nvSpPr>
        <p:spPr>
          <a:xfrm>
            <a:off x="597208" y="6472939"/>
            <a:ext cx="3021179" cy="281874"/>
          </a:xfrm>
        </p:spPr>
        <p:txBody>
          <a:bodyPr>
            <a:normAutofit fontScale="92500"/>
          </a:bodyPr>
          <a:lstStyle/>
          <a:p>
            <a:r>
              <a:rPr lang="en-GB" dirty="0"/>
              <a:t>https://</a:t>
            </a:r>
            <a:r>
              <a:rPr lang="en-GB" dirty="0" err="1"/>
              <a:t>github.com</a:t>
            </a:r>
            <a:r>
              <a:rPr lang="en-GB" dirty="0"/>
              <a:t>/</a:t>
            </a:r>
            <a:r>
              <a:rPr lang="en-GB" dirty="0" err="1"/>
              <a:t>facebookresearch</a:t>
            </a:r>
            <a:r>
              <a:rPr lang="en-GB" dirty="0"/>
              <a:t>/segment-anything</a:t>
            </a:r>
            <a:endParaRPr lang="en-NL" dirty="0"/>
          </a:p>
        </p:txBody>
      </p:sp>
      <p:sp>
        <p:nvSpPr>
          <p:cNvPr id="4" name="Slide Number Placeholder 3">
            <a:extLst>
              <a:ext uri="{FF2B5EF4-FFF2-40B4-BE49-F238E27FC236}">
                <a16:creationId xmlns:a16="http://schemas.microsoft.com/office/drawing/2014/main" id="{2DF01DAF-7258-47AC-9514-C4AE80C91C89}"/>
              </a:ext>
            </a:extLst>
          </p:cNvPr>
          <p:cNvSpPr>
            <a:spLocks noGrp="1"/>
          </p:cNvSpPr>
          <p:nvPr>
            <p:ph type="sldNum" sz="quarter" idx="10"/>
          </p:nvPr>
        </p:nvSpPr>
        <p:spPr/>
        <p:txBody>
          <a:bodyPr/>
          <a:lstStyle/>
          <a:p>
            <a:pPr>
              <a:defRPr/>
            </a:pPr>
            <a:fld id="{B0B43513-D02F-4D41-AB37-CEA7021E9403}" type="slidenum">
              <a:rPr lang="nl-NL" altLang="nl-NL" smtClean="0"/>
              <a:pPr>
                <a:defRPr/>
              </a:pPr>
              <a:t>26</a:t>
            </a:fld>
            <a:endParaRPr lang="nl-NL" altLang="nl-NL"/>
          </a:p>
        </p:txBody>
      </p:sp>
      <p:pic>
        <p:nvPicPr>
          <p:cNvPr id="1026" name="Picture 2">
            <a:extLst>
              <a:ext uri="{FF2B5EF4-FFF2-40B4-BE49-F238E27FC236}">
                <a16:creationId xmlns:a16="http://schemas.microsoft.com/office/drawing/2014/main" id="{AE0EF746-4C97-F77A-7B59-A1A5F64D57B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2351" y="2529626"/>
            <a:ext cx="3021179" cy="33439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M design">
            <a:extLst>
              <a:ext uri="{FF2B5EF4-FFF2-40B4-BE49-F238E27FC236}">
                <a16:creationId xmlns:a16="http://schemas.microsoft.com/office/drawing/2014/main" id="{A1395A89-C9A9-43C0-2228-2B6347083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825" y="769351"/>
            <a:ext cx="7819440" cy="16657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3C67992-3901-2021-3A34-0927C9597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015" y="2664144"/>
            <a:ext cx="4784254" cy="320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60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75A6E8-880A-E263-B222-5120EB7010A7}"/>
              </a:ext>
            </a:extLst>
          </p:cNvPr>
          <p:cNvSpPr>
            <a:spLocks noGrp="1"/>
          </p:cNvSpPr>
          <p:nvPr>
            <p:ph type="subTitle" idx="1"/>
          </p:nvPr>
        </p:nvSpPr>
        <p:spPr>
          <a:xfrm>
            <a:off x="597208" y="6472939"/>
            <a:ext cx="2615223" cy="281874"/>
          </a:xfrm>
        </p:spPr>
        <p:txBody>
          <a:bodyPr>
            <a:normAutofit/>
          </a:bodyPr>
          <a:lstStyle/>
          <a:p>
            <a:r>
              <a:rPr lang="en-GB" dirty="0"/>
              <a:t>https://</a:t>
            </a:r>
            <a:r>
              <a:rPr lang="en-GB" dirty="0" err="1"/>
              <a:t>github.com</a:t>
            </a:r>
            <a:r>
              <a:rPr lang="en-GB" dirty="0"/>
              <a:t>/</a:t>
            </a:r>
            <a:r>
              <a:rPr lang="en-GB" dirty="0" err="1"/>
              <a:t>facebookresearch</a:t>
            </a:r>
            <a:r>
              <a:rPr lang="en-GB" dirty="0"/>
              <a:t>/</a:t>
            </a:r>
            <a:r>
              <a:rPr lang="en-GB" dirty="0" err="1"/>
              <a:t>detr</a:t>
            </a:r>
            <a:endParaRPr lang="en-NL" dirty="0"/>
          </a:p>
        </p:txBody>
      </p:sp>
      <p:sp>
        <p:nvSpPr>
          <p:cNvPr id="4" name="Slide Number Placeholder 3">
            <a:extLst>
              <a:ext uri="{FF2B5EF4-FFF2-40B4-BE49-F238E27FC236}">
                <a16:creationId xmlns:a16="http://schemas.microsoft.com/office/drawing/2014/main" id="{51C46323-38CA-BB36-E07B-22235011DF4B}"/>
              </a:ext>
            </a:extLst>
          </p:cNvPr>
          <p:cNvSpPr>
            <a:spLocks noGrp="1"/>
          </p:cNvSpPr>
          <p:nvPr>
            <p:ph type="sldNum" sz="quarter" idx="10"/>
          </p:nvPr>
        </p:nvSpPr>
        <p:spPr/>
        <p:txBody>
          <a:bodyPr/>
          <a:lstStyle/>
          <a:p>
            <a:pPr>
              <a:defRPr/>
            </a:pPr>
            <a:fld id="{B0B43513-D02F-4D41-AB37-CEA7021E9403}" type="slidenum">
              <a:rPr lang="nl-NL" altLang="nl-NL" smtClean="0"/>
              <a:pPr>
                <a:defRPr/>
              </a:pPr>
              <a:t>27</a:t>
            </a:fld>
            <a:endParaRPr lang="nl-NL" altLang="nl-NL"/>
          </a:p>
        </p:txBody>
      </p:sp>
      <p:pic>
        <p:nvPicPr>
          <p:cNvPr id="2050" name="Picture 2" descr="DETR">
            <a:extLst>
              <a:ext uri="{FF2B5EF4-FFF2-40B4-BE49-F238E27FC236}">
                <a16:creationId xmlns:a16="http://schemas.microsoft.com/office/drawing/2014/main" id="{0EA02862-16DA-D8D8-8970-612F6AB31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958" y="2711617"/>
            <a:ext cx="7652084" cy="143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630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508A5C-E097-949C-1F6C-9DBF72E2CDE2}"/>
              </a:ext>
            </a:extLst>
          </p:cNvPr>
          <p:cNvSpPr>
            <a:spLocks noGrp="1"/>
          </p:cNvSpPr>
          <p:nvPr>
            <p:ph sz="half" idx="2"/>
          </p:nvPr>
        </p:nvSpPr>
        <p:spPr/>
        <p:txBody>
          <a:bodyPr>
            <a:normAutofit lnSpcReduction="10000"/>
          </a:bodyPr>
          <a:lstStyle/>
          <a:p>
            <a:pPr marL="0" indent="0" algn="ctr">
              <a:buNone/>
            </a:pPr>
            <a:r>
              <a:rPr lang="en-NL" sz="2800" b="1" dirty="0"/>
              <a:t>Other, technical questions</a:t>
            </a:r>
          </a:p>
          <a:p>
            <a:pPr marL="0" indent="0" algn="ctr">
              <a:buNone/>
            </a:pPr>
            <a:endParaRPr lang="en-NL" sz="2800" b="1" dirty="0"/>
          </a:p>
          <a:p>
            <a:pPr marL="0" indent="0">
              <a:buNone/>
            </a:pPr>
            <a:r>
              <a:rPr lang="en-NL" sz="2800" b="1" dirty="0"/>
              <a:t>Q:</a:t>
            </a:r>
            <a:r>
              <a:rPr lang="en-NL" sz="2800" dirty="0"/>
              <a:t> In transformer models, </a:t>
            </a:r>
            <a:r>
              <a:rPr lang="en-GB" sz="2800" dirty="0"/>
              <a:t>which of the following vectors have to be of equal length: </a:t>
            </a:r>
            <a:r>
              <a:rPr lang="en-GB" sz="2800" u="sng" dirty="0"/>
              <a:t>key, query, value</a:t>
            </a:r>
            <a:r>
              <a:rPr lang="en-GB" sz="2800" dirty="0"/>
              <a:t>?</a:t>
            </a:r>
          </a:p>
          <a:p>
            <a:pPr marL="0" indent="0">
              <a:buNone/>
            </a:pPr>
            <a:endParaRPr lang="en-GB" sz="2800" dirty="0"/>
          </a:p>
          <a:p>
            <a:pPr marL="0" indent="0">
              <a:buNone/>
            </a:pPr>
            <a:r>
              <a:rPr lang="en-NL" sz="2800" b="1" dirty="0"/>
              <a:t>Q:</a:t>
            </a:r>
            <a:r>
              <a:rPr lang="en-NL" sz="2800" dirty="0"/>
              <a:t> </a:t>
            </a:r>
            <a:r>
              <a:rPr lang="en-GB" sz="2800" dirty="0"/>
              <a:t>Does the order of the input sequence elements matter? </a:t>
            </a:r>
          </a:p>
          <a:p>
            <a:pPr marL="0" indent="0">
              <a:buNone/>
            </a:pPr>
            <a:br>
              <a:rPr lang="en-GB" sz="1800" dirty="0"/>
            </a:br>
            <a:endParaRPr lang="en-NL" sz="1800" dirty="0"/>
          </a:p>
          <a:p>
            <a:pPr marL="0" indent="0">
              <a:buNone/>
            </a:pPr>
            <a:endParaRPr lang="en-GB" sz="2800" dirty="0"/>
          </a:p>
          <a:p>
            <a:pPr marL="0" indent="0">
              <a:buNone/>
            </a:pPr>
            <a:br>
              <a:rPr lang="en-GB" dirty="0"/>
            </a:br>
            <a:endParaRPr lang="en-NL" dirty="0"/>
          </a:p>
        </p:txBody>
      </p:sp>
      <p:sp>
        <p:nvSpPr>
          <p:cNvPr id="3" name="Subtitle 2">
            <a:extLst>
              <a:ext uri="{FF2B5EF4-FFF2-40B4-BE49-F238E27FC236}">
                <a16:creationId xmlns:a16="http://schemas.microsoft.com/office/drawing/2014/main" id="{FEDA20B7-F278-CF1F-0098-9B6D30860205}"/>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C7E71888-233B-8C04-FB2F-0C21A4C08794}"/>
              </a:ext>
            </a:extLst>
          </p:cNvPr>
          <p:cNvSpPr>
            <a:spLocks noGrp="1"/>
          </p:cNvSpPr>
          <p:nvPr>
            <p:ph type="sldNum" sz="quarter" idx="10"/>
          </p:nvPr>
        </p:nvSpPr>
        <p:spPr/>
        <p:txBody>
          <a:bodyPr/>
          <a:lstStyle/>
          <a:p>
            <a:pPr>
              <a:defRPr/>
            </a:pPr>
            <a:fld id="{B0B43513-D02F-4D41-AB37-CEA7021E9403}" type="slidenum">
              <a:rPr lang="nl-NL" altLang="nl-NL" smtClean="0"/>
              <a:pPr>
                <a:defRPr/>
              </a:pPr>
              <a:t>28</a:t>
            </a:fld>
            <a:endParaRPr lang="nl-NL" altLang="nl-NL"/>
          </a:p>
        </p:txBody>
      </p:sp>
    </p:spTree>
    <p:extLst>
      <p:ext uri="{BB962C8B-B14F-4D97-AF65-F5344CB8AC3E}">
        <p14:creationId xmlns:p14="http://schemas.microsoft.com/office/powerpoint/2010/main" val="622860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212AE6-CE66-A90D-DF87-1B6624866ADB}"/>
              </a:ext>
            </a:extLst>
          </p:cNvPr>
          <p:cNvSpPr>
            <a:spLocks noGrp="1"/>
          </p:cNvSpPr>
          <p:nvPr>
            <p:ph sz="half" idx="2"/>
          </p:nvPr>
        </p:nvSpPr>
        <p:spPr/>
        <p:txBody>
          <a:bodyPr/>
          <a:lstStyle/>
          <a:p>
            <a:pPr marL="0" indent="0">
              <a:buNone/>
            </a:pPr>
            <a:r>
              <a:rPr lang="en-NL" dirty="0"/>
              <a:t>Attention in language:</a:t>
            </a:r>
          </a:p>
          <a:p>
            <a:pPr marL="0" indent="0">
              <a:buNone/>
            </a:pPr>
            <a:endParaRPr lang="en-NL" dirty="0"/>
          </a:p>
          <a:p>
            <a:pPr marL="0" indent="0">
              <a:buNone/>
            </a:pPr>
            <a:r>
              <a:rPr lang="en-NL" dirty="0"/>
              <a:t>“</a:t>
            </a:r>
            <a:r>
              <a:rPr lang="en-GB" dirty="0"/>
              <a:t>This GitHub page contains all the general information about the course and the study materials.”</a:t>
            </a:r>
          </a:p>
          <a:p>
            <a:pPr marL="0" indent="0">
              <a:buNone/>
            </a:pPr>
            <a:endParaRPr lang="en-GB" dirty="0"/>
          </a:p>
          <a:p>
            <a:pPr marL="0" indent="0">
              <a:buNone/>
            </a:pPr>
            <a:r>
              <a:rPr lang="en-NL" dirty="0"/>
              <a:t>Attention in vision (invasive melanoma histology example):</a:t>
            </a:r>
          </a:p>
          <a:p>
            <a:pPr marL="0" indent="0">
              <a:buNone/>
            </a:pPr>
            <a:endParaRPr lang="en-NL" dirty="0"/>
          </a:p>
        </p:txBody>
      </p:sp>
      <p:sp>
        <p:nvSpPr>
          <p:cNvPr id="3" name="Subtitle 2">
            <a:extLst>
              <a:ext uri="{FF2B5EF4-FFF2-40B4-BE49-F238E27FC236}">
                <a16:creationId xmlns:a16="http://schemas.microsoft.com/office/drawing/2014/main" id="{F55B7056-132B-BF84-1C73-5CDBB3B2001B}"/>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BB4CCA3B-4CBD-6FE6-48C5-7A33FA0C4C0D}"/>
              </a:ext>
            </a:extLst>
          </p:cNvPr>
          <p:cNvSpPr>
            <a:spLocks noGrp="1"/>
          </p:cNvSpPr>
          <p:nvPr>
            <p:ph type="sldNum" sz="quarter" idx="10"/>
          </p:nvPr>
        </p:nvSpPr>
        <p:spPr/>
        <p:txBody>
          <a:bodyPr/>
          <a:lstStyle/>
          <a:p>
            <a:pPr>
              <a:defRPr/>
            </a:pPr>
            <a:fld id="{B0B43513-D02F-4D41-AB37-CEA7021E9403}" type="slidenum">
              <a:rPr lang="nl-NL" altLang="nl-NL" smtClean="0"/>
              <a:pPr>
                <a:defRPr/>
              </a:pPr>
              <a:t>3</a:t>
            </a:fld>
            <a:endParaRPr lang="nl-NL" altLang="nl-NL"/>
          </a:p>
        </p:txBody>
      </p:sp>
      <p:sp>
        <p:nvSpPr>
          <p:cNvPr id="9" name="Left Brace 8">
            <a:extLst>
              <a:ext uri="{FF2B5EF4-FFF2-40B4-BE49-F238E27FC236}">
                <a16:creationId xmlns:a16="http://schemas.microsoft.com/office/drawing/2014/main" id="{BF0A0035-A9D3-9D0C-460D-083FBA6A974D}"/>
              </a:ext>
            </a:extLst>
          </p:cNvPr>
          <p:cNvSpPr/>
          <p:nvPr/>
        </p:nvSpPr>
        <p:spPr>
          <a:xfrm rot="16200000">
            <a:off x="5218044" y="1759225"/>
            <a:ext cx="218661" cy="1302026"/>
          </a:xfrm>
          <a:prstGeom prst="leftBrace">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dirty="0"/>
          </a:p>
        </p:txBody>
      </p:sp>
      <p:sp>
        <p:nvSpPr>
          <p:cNvPr id="10" name="Left Brace 9">
            <a:extLst>
              <a:ext uri="{FF2B5EF4-FFF2-40B4-BE49-F238E27FC236}">
                <a16:creationId xmlns:a16="http://schemas.microsoft.com/office/drawing/2014/main" id="{6C5DA3EF-A798-03B6-1613-E8BA875BDA09}"/>
              </a:ext>
            </a:extLst>
          </p:cNvPr>
          <p:cNvSpPr/>
          <p:nvPr/>
        </p:nvSpPr>
        <p:spPr>
          <a:xfrm rot="5400000">
            <a:off x="6284015" y="-1670"/>
            <a:ext cx="218663" cy="3433972"/>
          </a:xfrm>
          <a:prstGeom prst="leftBrace">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dirty="0"/>
          </a:p>
        </p:txBody>
      </p:sp>
      <p:sp>
        <p:nvSpPr>
          <p:cNvPr id="11" name="TextBox 10">
            <a:extLst>
              <a:ext uri="{FF2B5EF4-FFF2-40B4-BE49-F238E27FC236}">
                <a16:creationId xmlns:a16="http://schemas.microsoft.com/office/drawing/2014/main" id="{11BC7405-32A5-AA99-CFEB-618F15A03940}"/>
              </a:ext>
            </a:extLst>
          </p:cNvPr>
          <p:cNvSpPr txBox="1"/>
          <p:nvPr/>
        </p:nvSpPr>
        <p:spPr>
          <a:xfrm>
            <a:off x="4795630" y="2554356"/>
            <a:ext cx="1063487" cy="248479"/>
          </a:xfrm>
          <a:prstGeom prst="rect">
            <a:avLst/>
          </a:prstGeom>
        </p:spPr>
        <p:txBody>
          <a:bodyPr wrap="none" rtlCol="0" anchor="t">
            <a:noAutofit/>
          </a:bodyPr>
          <a:lstStyle/>
          <a:p>
            <a:pPr algn="ctr"/>
            <a:r>
              <a:rPr lang="en-GB" sz="1200" dirty="0">
                <a:solidFill>
                  <a:srgbClr val="00B050"/>
                </a:solidFill>
              </a:rPr>
              <a:t>H</a:t>
            </a:r>
            <a:r>
              <a:rPr lang="en-NL" sz="1200" dirty="0">
                <a:solidFill>
                  <a:srgbClr val="00B050"/>
                </a:solidFill>
              </a:rPr>
              <a:t>igh attention</a:t>
            </a:r>
          </a:p>
        </p:txBody>
      </p:sp>
      <p:sp>
        <p:nvSpPr>
          <p:cNvPr id="12" name="TextBox 11">
            <a:extLst>
              <a:ext uri="{FF2B5EF4-FFF2-40B4-BE49-F238E27FC236}">
                <a16:creationId xmlns:a16="http://schemas.microsoft.com/office/drawing/2014/main" id="{1A3C4D7F-E196-5CC0-377A-297281F50815}"/>
              </a:ext>
            </a:extLst>
          </p:cNvPr>
          <p:cNvSpPr txBox="1"/>
          <p:nvPr/>
        </p:nvSpPr>
        <p:spPr>
          <a:xfrm>
            <a:off x="5858292" y="1243612"/>
            <a:ext cx="1063487" cy="248479"/>
          </a:xfrm>
          <a:prstGeom prst="rect">
            <a:avLst/>
          </a:prstGeom>
        </p:spPr>
        <p:txBody>
          <a:bodyPr wrap="none" rtlCol="0" anchor="t">
            <a:noAutofit/>
          </a:bodyPr>
          <a:lstStyle/>
          <a:p>
            <a:pPr algn="ctr"/>
            <a:r>
              <a:rPr lang="en-US" sz="1200" dirty="0">
                <a:solidFill>
                  <a:srgbClr val="FF0000"/>
                </a:solidFill>
              </a:rPr>
              <a:t>Low</a:t>
            </a:r>
            <a:r>
              <a:rPr lang="en-NL" sz="1200" dirty="0">
                <a:solidFill>
                  <a:srgbClr val="FF0000"/>
                </a:solidFill>
              </a:rPr>
              <a:t> attention</a:t>
            </a:r>
          </a:p>
        </p:txBody>
      </p:sp>
      <p:pic>
        <p:nvPicPr>
          <p:cNvPr id="14" name="Picture 13" descr="A picture containing purple&#10;&#10;Description automatically generated">
            <a:extLst>
              <a:ext uri="{FF2B5EF4-FFF2-40B4-BE49-F238E27FC236}">
                <a16:creationId xmlns:a16="http://schemas.microsoft.com/office/drawing/2014/main" id="{33EB2DF6-EF87-3F68-D958-9048CC873D6B}"/>
              </a:ext>
            </a:extLst>
          </p:cNvPr>
          <p:cNvPicPr>
            <a:picLocks noChangeAspect="1"/>
          </p:cNvPicPr>
          <p:nvPr/>
        </p:nvPicPr>
        <p:blipFill>
          <a:blip r:embed="rId2"/>
          <a:stretch>
            <a:fillRect/>
          </a:stretch>
        </p:blipFill>
        <p:spPr>
          <a:xfrm>
            <a:off x="467139" y="3567254"/>
            <a:ext cx="7772400" cy="2552895"/>
          </a:xfrm>
          <a:prstGeom prst="rect">
            <a:avLst/>
          </a:prstGeom>
        </p:spPr>
      </p:pic>
      <p:sp>
        <p:nvSpPr>
          <p:cNvPr id="15" name="Rectangle 14">
            <a:extLst>
              <a:ext uri="{FF2B5EF4-FFF2-40B4-BE49-F238E27FC236}">
                <a16:creationId xmlns:a16="http://schemas.microsoft.com/office/drawing/2014/main" id="{2F8CD5F9-F4AC-CDF5-B8BB-F2878A18BF4D}"/>
              </a:ext>
            </a:extLst>
          </p:cNvPr>
          <p:cNvSpPr/>
          <p:nvPr/>
        </p:nvSpPr>
        <p:spPr>
          <a:xfrm>
            <a:off x="3796747" y="3429000"/>
            <a:ext cx="556591" cy="556591"/>
          </a:xfrm>
          <a:prstGeom prst="rect">
            <a:avLst/>
          </a:prstGeom>
          <a:noFill/>
          <a:ln w="254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6" name="Rectangle 15">
            <a:extLst>
              <a:ext uri="{FF2B5EF4-FFF2-40B4-BE49-F238E27FC236}">
                <a16:creationId xmlns:a16="http://schemas.microsoft.com/office/drawing/2014/main" id="{7E22ADA8-387A-43B7-E3F5-B2AA4BF07569}"/>
              </a:ext>
            </a:extLst>
          </p:cNvPr>
          <p:cNvSpPr/>
          <p:nvPr/>
        </p:nvSpPr>
        <p:spPr>
          <a:xfrm>
            <a:off x="3796747" y="4407187"/>
            <a:ext cx="556591" cy="556591"/>
          </a:xfrm>
          <a:prstGeom prst="rect">
            <a:avLst/>
          </a:prstGeom>
          <a:noFill/>
          <a:ln w="254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7" name="Rectangle 16">
            <a:extLst>
              <a:ext uri="{FF2B5EF4-FFF2-40B4-BE49-F238E27FC236}">
                <a16:creationId xmlns:a16="http://schemas.microsoft.com/office/drawing/2014/main" id="{46ECDE8F-E747-B561-3F35-0F066BD4E825}"/>
              </a:ext>
            </a:extLst>
          </p:cNvPr>
          <p:cNvSpPr/>
          <p:nvPr/>
        </p:nvSpPr>
        <p:spPr>
          <a:xfrm>
            <a:off x="3796747" y="5468070"/>
            <a:ext cx="556591" cy="556591"/>
          </a:xfrm>
          <a:prstGeom prst="rect">
            <a:avLst/>
          </a:prstGeom>
          <a:noFill/>
          <a:ln w="254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8" name="Left Brace 17">
            <a:extLst>
              <a:ext uri="{FF2B5EF4-FFF2-40B4-BE49-F238E27FC236}">
                <a16:creationId xmlns:a16="http://schemas.microsoft.com/office/drawing/2014/main" id="{51B0FA9A-3A27-356A-F9C6-82A32A09714B}"/>
              </a:ext>
            </a:extLst>
          </p:cNvPr>
          <p:cNvSpPr/>
          <p:nvPr/>
        </p:nvSpPr>
        <p:spPr>
          <a:xfrm>
            <a:off x="3452559" y="3707295"/>
            <a:ext cx="205042" cy="974035"/>
          </a:xfrm>
          <a:prstGeom prst="leftBrace">
            <a:avLst/>
          </a:prstGeom>
          <a:ln w="44450">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dirty="0"/>
          </a:p>
        </p:txBody>
      </p:sp>
      <p:sp>
        <p:nvSpPr>
          <p:cNvPr id="19" name="TextBox 18">
            <a:extLst>
              <a:ext uri="{FF2B5EF4-FFF2-40B4-BE49-F238E27FC236}">
                <a16:creationId xmlns:a16="http://schemas.microsoft.com/office/drawing/2014/main" id="{CF663510-789B-A0C1-4F23-75697536B7E6}"/>
              </a:ext>
            </a:extLst>
          </p:cNvPr>
          <p:cNvSpPr txBox="1"/>
          <p:nvPr/>
        </p:nvSpPr>
        <p:spPr>
          <a:xfrm rot="16200000">
            <a:off x="2618870" y="4070072"/>
            <a:ext cx="1063487" cy="248479"/>
          </a:xfrm>
          <a:prstGeom prst="rect">
            <a:avLst/>
          </a:prstGeom>
        </p:spPr>
        <p:txBody>
          <a:bodyPr wrap="none" rtlCol="0" anchor="t">
            <a:noAutofit/>
          </a:bodyPr>
          <a:lstStyle/>
          <a:p>
            <a:pPr algn="ctr"/>
            <a:r>
              <a:rPr lang="en-GB" sz="1200" dirty="0">
                <a:solidFill>
                  <a:srgbClr val="00B050"/>
                </a:solidFill>
                <a:highlight>
                  <a:srgbClr val="FFFF00"/>
                </a:highlight>
              </a:rPr>
              <a:t>H</a:t>
            </a:r>
            <a:r>
              <a:rPr lang="en-NL" sz="1200" dirty="0">
                <a:solidFill>
                  <a:srgbClr val="00B050"/>
                </a:solidFill>
                <a:highlight>
                  <a:srgbClr val="FFFF00"/>
                </a:highlight>
              </a:rPr>
              <a:t>igh attention</a:t>
            </a:r>
          </a:p>
        </p:txBody>
      </p:sp>
      <p:sp>
        <p:nvSpPr>
          <p:cNvPr id="20" name="Left Brace 19">
            <a:extLst>
              <a:ext uri="{FF2B5EF4-FFF2-40B4-BE49-F238E27FC236}">
                <a16:creationId xmlns:a16="http://schemas.microsoft.com/office/drawing/2014/main" id="{32F7FD1B-D16B-0EA4-A21D-4DA3170FFC68}"/>
              </a:ext>
            </a:extLst>
          </p:cNvPr>
          <p:cNvSpPr/>
          <p:nvPr/>
        </p:nvSpPr>
        <p:spPr>
          <a:xfrm rot="10800000">
            <a:off x="4477578" y="3729717"/>
            <a:ext cx="313085" cy="1998563"/>
          </a:xfrm>
          <a:prstGeom prst="leftBrace">
            <a:avLst/>
          </a:prstGeom>
          <a:ln w="44450">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L" dirty="0"/>
          </a:p>
        </p:txBody>
      </p:sp>
      <p:sp>
        <p:nvSpPr>
          <p:cNvPr id="21" name="TextBox 20">
            <a:extLst>
              <a:ext uri="{FF2B5EF4-FFF2-40B4-BE49-F238E27FC236}">
                <a16:creationId xmlns:a16="http://schemas.microsoft.com/office/drawing/2014/main" id="{C5BF7BC8-66CF-D300-B30B-690528F68102}"/>
              </a:ext>
            </a:extLst>
          </p:cNvPr>
          <p:cNvSpPr txBox="1"/>
          <p:nvPr/>
        </p:nvSpPr>
        <p:spPr>
          <a:xfrm rot="5400000">
            <a:off x="4517331" y="4647762"/>
            <a:ext cx="1063487" cy="248479"/>
          </a:xfrm>
          <a:prstGeom prst="rect">
            <a:avLst/>
          </a:prstGeom>
        </p:spPr>
        <p:txBody>
          <a:bodyPr wrap="none" rtlCol="0" anchor="t">
            <a:noAutofit/>
          </a:bodyPr>
          <a:lstStyle/>
          <a:p>
            <a:pPr algn="ctr"/>
            <a:r>
              <a:rPr lang="en-US" sz="1200" dirty="0">
                <a:solidFill>
                  <a:srgbClr val="FF0000"/>
                </a:solidFill>
                <a:highlight>
                  <a:srgbClr val="FFFF00"/>
                </a:highlight>
              </a:rPr>
              <a:t>Low</a:t>
            </a:r>
            <a:r>
              <a:rPr lang="en-NL" sz="1200" dirty="0">
                <a:solidFill>
                  <a:srgbClr val="FF0000"/>
                </a:solidFill>
                <a:highlight>
                  <a:srgbClr val="FFFF00"/>
                </a:highlight>
              </a:rPr>
              <a:t> attention</a:t>
            </a:r>
          </a:p>
        </p:txBody>
      </p:sp>
    </p:spTree>
    <p:extLst>
      <p:ext uri="{BB962C8B-B14F-4D97-AF65-F5344CB8AC3E}">
        <p14:creationId xmlns:p14="http://schemas.microsoft.com/office/powerpoint/2010/main" val="147382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34C2458-D840-A63A-4FA2-2828AC3F43D8}"/>
              </a:ext>
            </a:extLst>
          </p:cNvPr>
          <p:cNvSpPr>
            <a:spLocks noGrp="1"/>
          </p:cNvSpPr>
          <p:nvPr>
            <p:ph type="subTitle" idx="1"/>
          </p:nvPr>
        </p:nvSpPr>
        <p:spPr/>
        <p:txBody>
          <a:bodyPr/>
          <a:lstStyle/>
          <a:p>
            <a:endParaRPr lang="en-NL"/>
          </a:p>
        </p:txBody>
      </p:sp>
      <p:pic>
        <p:nvPicPr>
          <p:cNvPr id="6" name="Content Placeholder 5" descr="Graphical user interface, diagram&#10;&#10;Description automatically generated">
            <a:extLst>
              <a:ext uri="{FF2B5EF4-FFF2-40B4-BE49-F238E27FC236}">
                <a16:creationId xmlns:a16="http://schemas.microsoft.com/office/drawing/2014/main" id="{6A768235-5F49-441F-2065-A5263CD9F537}"/>
              </a:ext>
            </a:extLst>
          </p:cNvPr>
          <p:cNvPicPr>
            <a:picLocks noGrp="1" noChangeAspect="1"/>
          </p:cNvPicPr>
          <p:nvPr>
            <p:ph sz="half" idx="2"/>
          </p:nvPr>
        </p:nvPicPr>
        <p:blipFill>
          <a:blip r:embed="rId2"/>
          <a:stretch>
            <a:fillRect/>
          </a:stretch>
        </p:blipFill>
        <p:spPr>
          <a:xfrm>
            <a:off x="547577" y="832129"/>
            <a:ext cx="7840883" cy="5194300"/>
          </a:xfrm>
          <a:prstGeom prst="rect">
            <a:avLst/>
          </a:prstGeom>
        </p:spPr>
      </p:pic>
    </p:spTree>
    <p:extLst>
      <p:ext uri="{BB962C8B-B14F-4D97-AF65-F5344CB8AC3E}">
        <p14:creationId xmlns:p14="http://schemas.microsoft.com/office/powerpoint/2010/main" val="1113605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0EB9B5-8DBD-D4D0-196D-880AD8F6D0F7}"/>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9CE1F801-056A-568B-F6F2-1E4F263BF508}"/>
              </a:ext>
            </a:extLst>
          </p:cNvPr>
          <p:cNvSpPr>
            <a:spLocks noGrp="1"/>
          </p:cNvSpPr>
          <p:nvPr>
            <p:ph type="sldNum" sz="quarter" idx="10"/>
          </p:nvPr>
        </p:nvSpPr>
        <p:spPr/>
        <p:txBody>
          <a:bodyPr/>
          <a:lstStyle/>
          <a:p>
            <a:pPr>
              <a:defRPr/>
            </a:pPr>
            <a:fld id="{B0B43513-D02F-4D41-AB37-CEA7021E9403}" type="slidenum">
              <a:rPr lang="nl-NL" altLang="nl-NL" smtClean="0"/>
              <a:pPr>
                <a:defRPr/>
              </a:pPr>
              <a:t>5</a:t>
            </a:fld>
            <a:endParaRPr lang="nl-NL" altLang="nl-NL"/>
          </a:p>
        </p:txBody>
      </p:sp>
      <p:pic>
        <p:nvPicPr>
          <p:cNvPr id="5" name="Content Placeholder 5" descr="Graphical user interface, diagram&#10;&#10;Description automatically generated">
            <a:extLst>
              <a:ext uri="{FF2B5EF4-FFF2-40B4-BE49-F238E27FC236}">
                <a16:creationId xmlns:a16="http://schemas.microsoft.com/office/drawing/2014/main" id="{00BB70DE-E6B9-EC9E-22F9-342BC9EE2FF1}"/>
              </a:ext>
            </a:extLst>
          </p:cNvPr>
          <p:cNvPicPr>
            <a:picLocks noChangeAspect="1"/>
          </p:cNvPicPr>
          <p:nvPr/>
        </p:nvPicPr>
        <p:blipFill rotWithShape="1">
          <a:blip r:embed="rId2"/>
          <a:srcRect b="27618"/>
          <a:stretch/>
        </p:blipFill>
        <p:spPr>
          <a:xfrm>
            <a:off x="547577" y="832128"/>
            <a:ext cx="7840883" cy="3759749"/>
          </a:xfrm>
          <a:prstGeom prst="rect">
            <a:avLst/>
          </a:prstGeom>
        </p:spPr>
      </p:pic>
      <p:sp>
        <p:nvSpPr>
          <p:cNvPr id="6" name="Oval 5">
            <a:extLst>
              <a:ext uri="{FF2B5EF4-FFF2-40B4-BE49-F238E27FC236}">
                <a16:creationId xmlns:a16="http://schemas.microsoft.com/office/drawing/2014/main" id="{A40F8D5C-45CD-B19D-A52A-7A1C3CBAC499}"/>
              </a:ext>
            </a:extLst>
          </p:cNvPr>
          <p:cNvSpPr/>
          <p:nvPr/>
        </p:nvSpPr>
        <p:spPr>
          <a:xfrm>
            <a:off x="2514599" y="3190461"/>
            <a:ext cx="3359426" cy="616226"/>
          </a:xfrm>
          <a:prstGeom prst="ellipse">
            <a:avLst/>
          </a:prstGeom>
          <a:noFill/>
          <a:ln w="476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572207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0EB9B5-8DBD-D4D0-196D-880AD8F6D0F7}"/>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9CE1F801-056A-568B-F6F2-1E4F263BF508}"/>
              </a:ext>
            </a:extLst>
          </p:cNvPr>
          <p:cNvSpPr>
            <a:spLocks noGrp="1"/>
          </p:cNvSpPr>
          <p:nvPr>
            <p:ph type="sldNum" sz="quarter" idx="10"/>
          </p:nvPr>
        </p:nvSpPr>
        <p:spPr/>
        <p:txBody>
          <a:bodyPr/>
          <a:lstStyle/>
          <a:p>
            <a:pPr>
              <a:defRPr/>
            </a:pPr>
            <a:fld id="{B0B43513-D02F-4D41-AB37-CEA7021E9403}" type="slidenum">
              <a:rPr lang="nl-NL" altLang="nl-NL" smtClean="0"/>
              <a:pPr>
                <a:defRPr/>
              </a:pPr>
              <a:t>6</a:t>
            </a:fld>
            <a:endParaRPr lang="nl-NL" altLang="nl-NL"/>
          </a:p>
        </p:txBody>
      </p:sp>
      <p:pic>
        <p:nvPicPr>
          <p:cNvPr id="5" name="Content Placeholder 5" descr="Graphical user interface, diagram&#10;&#10;Description automatically generated">
            <a:extLst>
              <a:ext uri="{FF2B5EF4-FFF2-40B4-BE49-F238E27FC236}">
                <a16:creationId xmlns:a16="http://schemas.microsoft.com/office/drawing/2014/main" id="{00BB70DE-E6B9-EC9E-22F9-342BC9EE2FF1}"/>
              </a:ext>
            </a:extLst>
          </p:cNvPr>
          <p:cNvPicPr>
            <a:picLocks noChangeAspect="1"/>
          </p:cNvPicPr>
          <p:nvPr/>
        </p:nvPicPr>
        <p:blipFill rotWithShape="1">
          <a:blip r:embed="rId2"/>
          <a:srcRect b="27618"/>
          <a:stretch/>
        </p:blipFill>
        <p:spPr>
          <a:xfrm>
            <a:off x="547577" y="832128"/>
            <a:ext cx="7840883" cy="3759749"/>
          </a:xfrm>
          <a:prstGeom prst="rect">
            <a:avLst/>
          </a:prstGeom>
        </p:spPr>
      </p:pic>
      <p:sp>
        <p:nvSpPr>
          <p:cNvPr id="6" name="Oval 5">
            <a:extLst>
              <a:ext uri="{FF2B5EF4-FFF2-40B4-BE49-F238E27FC236}">
                <a16:creationId xmlns:a16="http://schemas.microsoft.com/office/drawing/2014/main" id="{A40F8D5C-45CD-B19D-A52A-7A1C3CBAC499}"/>
              </a:ext>
            </a:extLst>
          </p:cNvPr>
          <p:cNvSpPr/>
          <p:nvPr/>
        </p:nvSpPr>
        <p:spPr>
          <a:xfrm>
            <a:off x="1212574" y="2961861"/>
            <a:ext cx="1630017" cy="616226"/>
          </a:xfrm>
          <a:prstGeom prst="ellipse">
            <a:avLst/>
          </a:prstGeom>
          <a:noFill/>
          <a:ln w="476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613761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0EB9B5-8DBD-D4D0-196D-880AD8F6D0F7}"/>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9CE1F801-056A-568B-F6F2-1E4F263BF508}"/>
              </a:ext>
            </a:extLst>
          </p:cNvPr>
          <p:cNvSpPr>
            <a:spLocks noGrp="1"/>
          </p:cNvSpPr>
          <p:nvPr>
            <p:ph type="sldNum" sz="quarter" idx="10"/>
          </p:nvPr>
        </p:nvSpPr>
        <p:spPr/>
        <p:txBody>
          <a:bodyPr/>
          <a:lstStyle/>
          <a:p>
            <a:pPr>
              <a:defRPr/>
            </a:pPr>
            <a:fld id="{B0B43513-D02F-4D41-AB37-CEA7021E9403}" type="slidenum">
              <a:rPr lang="nl-NL" altLang="nl-NL" smtClean="0"/>
              <a:pPr>
                <a:defRPr/>
              </a:pPr>
              <a:t>7</a:t>
            </a:fld>
            <a:endParaRPr lang="nl-NL" altLang="nl-NL"/>
          </a:p>
        </p:txBody>
      </p:sp>
      <p:pic>
        <p:nvPicPr>
          <p:cNvPr id="5" name="Content Placeholder 5" descr="Graphical user interface, diagram&#10;&#10;Description automatically generated">
            <a:extLst>
              <a:ext uri="{FF2B5EF4-FFF2-40B4-BE49-F238E27FC236}">
                <a16:creationId xmlns:a16="http://schemas.microsoft.com/office/drawing/2014/main" id="{00BB70DE-E6B9-EC9E-22F9-342BC9EE2FF1}"/>
              </a:ext>
            </a:extLst>
          </p:cNvPr>
          <p:cNvPicPr>
            <a:picLocks noChangeAspect="1"/>
          </p:cNvPicPr>
          <p:nvPr/>
        </p:nvPicPr>
        <p:blipFill rotWithShape="1">
          <a:blip r:embed="rId2"/>
          <a:srcRect b="27618"/>
          <a:stretch/>
        </p:blipFill>
        <p:spPr>
          <a:xfrm>
            <a:off x="547577" y="832128"/>
            <a:ext cx="7840883" cy="3759749"/>
          </a:xfrm>
          <a:prstGeom prst="rect">
            <a:avLst/>
          </a:prstGeom>
        </p:spPr>
      </p:pic>
      <p:sp>
        <p:nvSpPr>
          <p:cNvPr id="6" name="Oval 5">
            <a:extLst>
              <a:ext uri="{FF2B5EF4-FFF2-40B4-BE49-F238E27FC236}">
                <a16:creationId xmlns:a16="http://schemas.microsoft.com/office/drawing/2014/main" id="{A40F8D5C-45CD-B19D-A52A-7A1C3CBAC499}"/>
              </a:ext>
            </a:extLst>
          </p:cNvPr>
          <p:cNvSpPr/>
          <p:nvPr/>
        </p:nvSpPr>
        <p:spPr>
          <a:xfrm>
            <a:off x="2087218" y="2095775"/>
            <a:ext cx="3717234" cy="1005233"/>
          </a:xfrm>
          <a:prstGeom prst="ellipse">
            <a:avLst/>
          </a:prstGeom>
          <a:noFill/>
          <a:ln w="476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2" name="Oval 1">
            <a:extLst>
              <a:ext uri="{FF2B5EF4-FFF2-40B4-BE49-F238E27FC236}">
                <a16:creationId xmlns:a16="http://schemas.microsoft.com/office/drawing/2014/main" id="{CB3B3B06-6893-D488-72A3-2CBC2A6B42CA}"/>
              </a:ext>
            </a:extLst>
          </p:cNvPr>
          <p:cNvSpPr/>
          <p:nvPr/>
        </p:nvSpPr>
        <p:spPr>
          <a:xfrm>
            <a:off x="6023113" y="2713383"/>
            <a:ext cx="1699591" cy="1321904"/>
          </a:xfrm>
          <a:prstGeom prst="ellipse">
            <a:avLst/>
          </a:prstGeom>
          <a:noFill/>
          <a:ln w="476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68061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0EB9B5-8DBD-D4D0-196D-880AD8F6D0F7}"/>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9CE1F801-056A-568B-F6F2-1E4F263BF508}"/>
              </a:ext>
            </a:extLst>
          </p:cNvPr>
          <p:cNvSpPr>
            <a:spLocks noGrp="1"/>
          </p:cNvSpPr>
          <p:nvPr>
            <p:ph type="sldNum" sz="quarter" idx="10"/>
          </p:nvPr>
        </p:nvSpPr>
        <p:spPr/>
        <p:txBody>
          <a:bodyPr/>
          <a:lstStyle/>
          <a:p>
            <a:pPr>
              <a:defRPr/>
            </a:pPr>
            <a:fld id="{B0B43513-D02F-4D41-AB37-CEA7021E9403}" type="slidenum">
              <a:rPr lang="nl-NL" altLang="nl-NL" smtClean="0"/>
              <a:pPr>
                <a:defRPr/>
              </a:pPr>
              <a:t>8</a:t>
            </a:fld>
            <a:endParaRPr lang="nl-NL" altLang="nl-NL"/>
          </a:p>
        </p:txBody>
      </p:sp>
      <p:pic>
        <p:nvPicPr>
          <p:cNvPr id="5" name="Content Placeholder 5" descr="Graphical user interface, diagram&#10;&#10;Description automatically generated">
            <a:extLst>
              <a:ext uri="{FF2B5EF4-FFF2-40B4-BE49-F238E27FC236}">
                <a16:creationId xmlns:a16="http://schemas.microsoft.com/office/drawing/2014/main" id="{00BB70DE-E6B9-EC9E-22F9-342BC9EE2FF1}"/>
              </a:ext>
            </a:extLst>
          </p:cNvPr>
          <p:cNvPicPr>
            <a:picLocks noChangeAspect="1"/>
          </p:cNvPicPr>
          <p:nvPr/>
        </p:nvPicPr>
        <p:blipFill rotWithShape="1">
          <a:blip r:embed="rId2"/>
          <a:srcRect b="27618"/>
          <a:stretch/>
        </p:blipFill>
        <p:spPr>
          <a:xfrm>
            <a:off x="547577" y="832128"/>
            <a:ext cx="7840883" cy="3759749"/>
          </a:xfrm>
          <a:prstGeom prst="rect">
            <a:avLst/>
          </a:prstGeom>
        </p:spPr>
      </p:pic>
      <p:sp>
        <p:nvSpPr>
          <p:cNvPr id="6" name="Oval 5">
            <a:extLst>
              <a:ext uri="{FF2B5EF4-FFF2-40B4-BE49-F238E27FC236}">
                <a16:creationId xmlns:a16="http://schemas.microsoft.com/office/drawing/2014/main" id="{A40F8D5C-45CD-B19D-A52A-7A1C3CBAC499}"/>
              </a:ext>
            </a:extLst>
          </p:cNvPr>
          <p:cNvSpPr/>
          <p:nvPr/>
        </p:nvSpPr>
        <p:spPr>
          <a:xfrm>
            <a:off x="2087218" y="2095775"/>
            <a:ext cx="3717234" cy="1005233"/>
          </a:xfrm>
          <a:prstGeom prst="ellipse">
            <a:avLst/>
          </a:prstGeom>
          <a:noFill/>
          <a:ln w="476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2" name="Oval 1">
            <a:extLst>
              <a:ext uri="{FF2B5EF4-FFF2-40B4-BE49-F238E27FC236}">
                <a16:creationId xmlns:a16="http://schemas.microsoft.com/office/drawing/2014/main" id="{CB3B3B06-6893-D488-72A3-2CBC2A6B42CA}"/>
              </a:ext>
            </a:extLst>
          </p:cNvPr>
          <p:cNvSpPr/>
          <p:nvPr/>
        </p:nvSpPr>
        <p:spPr>
          <a:xfrm>
            <a:off x="6023113" y="1630018"/>
            <a:ext cx="1699591" cy="1321904"/>
          </a:xfrm>
          <a:prstGeom prst="ellipse">
            <a:avLst/>
          </a:prstGeom>
          <a:noFill/>
          <a:ln w="476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17065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0EB9B5-8DBD-D4D0-196D-880AD8F6D0F7}"/>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9CE1F801-056A-568B-F6F2-1E4F263BF508}"/>
              </a:ext>
            </a:extLst>
          </p:cNvPr>
          <p:cNvSpPr>
            <a:spLocks noGrp="1"/>
          </p:cNvSpPr>
          <p:nvPr>
            <p:ph type="sldNum" sz="quarter" idx="10"/>
          </p:nvPr>
        </p:nvSpPr>
        <p:spPr/>
        <p:txBody>
          <a:bodyPr/>
          <a:lstStyle/>
          <a:p>
            <a:pPr>
              <a:defRPr/>
            </a:pPr>
            <a:fld id="{B0B43513-D02F-4D41-AB37-CEA7021E9403}" type="slidenum">
              <a:rPr lang="nl-NL" altLang="nl-NL" smtClean="0"/>
              <a:pPr>
                <a:defRPr/>
              </a:pPr>
              <a:t>9</a:t>
            </a:fld>
            <a:endParaRPr lang="nl-NL" altLang="nl-NL"/>
          </a:p>
        </p:txBody>
      </p:sp>
      <p:pic>
        <p:nvPicPr>
          <p:cNvPr id="5" name="Content Placeholder 5" descr="Graphical user interface, diagram&#10;&#10;Description automatically generated">
            <a:extLst>
              <a:ext uri="{FF2B5EF4-FFF2-40B4-BE49-F238E27FC236}">
                <a16:creationId xmlns:a16="http://schemas.microsoft.com/office/drawing/2014/main" id="{00BB70DE-E6B9-EC9E-22F9-342BC9EE2FF1}"/>
              </a:ext>
            </a:extLst>
          </p:cNvPr>
          <p:cNvPicPr>
            <a:picLocks noChangeAspect="1"/>
          </p:cNvPicPr>
          <p:nvPr/>
        </p:nvPicPr>
        <p:blipFill rotWithShape="1">
          <a:blip r:embed="rId2"/>
          <a:srcRect b="27618"/>
          <a:stretch/>
        </p:blipFill>
        <p:spPr>
          <a:xfrm>
            <a:off x="547577" y="832128"/>
            <a:ext cx="7840883" cy="3759749"/>
          </a:xfrm>
          <a:prstGeom prst="rect">
            <a:avLst/>
          </a:prstGeom>
        </p:spPr>
      </p:pic>
      <p:sp>
        <p:nvSpPr>
          <p:cNvPr id="6" name="Oval 5">
            <a:extLst>
              <a:ext uri="{FF2B5EF4-FFF2-40B4-BE49-F238E27FC236}">
                <a16:creationId xmlns:a16="http://schemas.microsoft.com/office/drawing/2014/main" id="{A40F8D5C-45CD-B19D-A52A-7A1C3CBAC499}"/>
              </a:ext>
            </a:extLst>
          </p:cNvPr>
          <p:cNvSpPr/>
          <p:nvPr/>
        </p:nvSpPr>
        <p:spPr>
          <a:xfrm>
            <a:off x="2087218" y="2095775"/>
            <a:ext cx="3717234" cy="1005233"/>
          </a:xfrm>
          <a:prstGeom prst="ellipse">
            <a:avLst/>
          </a:prstGeom>
          <a:noFill/>
          <a:ln w="476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2" name="Oval 1">
            <a:extLst>
              <a:ext uri="{FF2B5EF4-FFF2-40B4-BE49-F238E27FC236}">
                <a16:creationId xmlns:a16="http://schemas.microsoft.com/office/drawing/2014/main" id="{CB3B3B06-6893-D488-72A3-2CBC2A6B42CA}"/>
              </a:ext>
            </a:extLst>
          </p:cNvPr>
          <p:cNvSpPr/>
          <p:nvPr/>
        </p:nvSpPr>
        <p:spPr>
          <a:xfrm>
            <a:off x="6112565" y="1489489"/>
            <a:ext cx="576470" cy="448642"/>
          </a:xfrm>
          <a:prstGeom prst="ellipse">
            <a:avLst/>
          </a:prstGeom>
          <a:noFill/>
          <a:ln w="476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947445188"/>
      </p:ext>
    </p:extLst>
  </p:cSld>
  <p:clrMapOvr>
    <a:masterClrMapping/>
  </p:clrMapOvr>
</p:sld>
</file>

<file path=ppt/theme/theme1.xml><?xml version="1.0" encoding="utf-8"?>
<a:theme xmlns:a="http://schemas.openxmlformats.org/drawingml/2006/main" name="TUe_Def_PPT_Template_PMS137">
  <a:themeElements>
    <a:clrScheme name="Aangepast 25">
      <a:dk1>
        <a:srgbClr val="003A80"/>
      </a:dk1>
      <a:lt1>
        <a:srgbClr val="FFFFFF"/>
      </a:lt1>
      <a:dk2>
        <a:srgbClr val="003A80"/>
      </a:dk2>
      <a:lt2>
        <a:srgbClr val="FFFFFF"/>
      </a:lt2>
      <a:accent1>
        <a:srgbClr val="E20026"/>
      </a:accent1>
      <a:accent2>
        <a:srgbClr val="E3004F"/>
      </a:accent2>
      <a:accent3>
        <a:srgbClr val="933589"/>
      </a:accent3>
      <a:accent4>
        <a:srgbClr val="009EE0"/>
      </a:accent4>
      <a:accent5>
        <a:srgbClr val="89BA17"/>
      </a:accent5>
      <a:accent6>
        <a:srgbClr val="F29400"/>
      </a:accent6>
      <a:hlink>
        <a:srgbClr val="E20026"/>
      </a:hlink>
      <a:folHlink>
        <a:srgbClr val="E2002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nchor="t">
        <a:normAutofit/>
      </a:bodyPr>
      <a:lstStyle>
        <a:defPPr>
          <a:defRPr smtClean="0">
            <a:solidFill>
              <a:schemeClr val="tx1"/>
            </a:solidFill>
          </a:defRPr>
        </a:defPPr>
      </a:lstStyle>
    </a:tx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TUe_Def_PPT_Template_PMS137.pot</Template>
  <TotalTime>13603</TotalTime>
  <Words>1005</Words>
  <Application>Microsoft Macintosh PowerPoint</Application>
  <PresentationFormat>On-screen Show (4:3)</PresentationFormat>
  <Paragraphs>137</Paragraphs>
  <Slides>28</Slides>
  <Notes>5</Notes>
  <HiddenSlides>6</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TUe_Def_PPT_Template_PMS137</vt:lpstr>
      <vt:lpstr>Discussion of transformer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Medical Image Analysis</dc:title>
  <dc:creator>Mitko Veta</dc:creator>
  <cp:lastModifiedBy>Veta, Mitko</cp:lastModifiedBy>
  <cp:revision>482</cp:revision>
  <cp:lastPrinted>2019-09-24T11:56:35Z</cp:lastPrinted>
  <dcterms:created xsi:type="dcterms:W3CDTF">2017-02-01T20:51:19Z</dcterms:created>
  <dcterms:modified xsi:type="dcterms:W3CDTF">2023-10-18T06:45:31Z</dcterms:modified>
</cp:coreProperties>
</file>